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25"/>
  </p:notesMasterIdLst>
  <p:sldIdLst>
    <p:sldId id="272" r:id="rId5"/>
    <p:sldId id="300" r:id="rId6"/>
    <p:sldId id="301" r:id="rId7"/>
    <p:sldId id="305" r:id="rId8"/>
    <p:sldId id="306" r:id="rId9"/>
    <p:sldId id="307" r:id="rId10"/>
    <p:sldId id="302" r:id="rId11"/>
    <p:sldId id="303" r:id="rId12"/>
    <p:sldId id="308" r:id="rId13"/>
    <p:sldId id="309" r:id="rId14"/>
    <p:sldId id="310" r:id="rId15"/>
    <p:sldId id="311" r:id="rId16"/>
    <p:sldId id="312" r:id="rId17"/>
    <p:sldId id="313" r:id="rId18"/>
    <p:sldId id="314" r:id="rId19"/>
    <p:sldId id="315" r:id="rId20"/>
    <p:sldId id="320" r:id="rId21"/>
    <p:sldId id="316" r:id="rId22"/>
    <p:sldId id="317" r:id="rId23"/>
    <p:sldId id="318" r:id="rId24"/>
  </p:sldIdLst>
  <p:sldSz cx="9144000" cy="6858000" type="screen4x3"/>
  <p:notesSz cx="6858000" cy="99472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33" userDrawn="1">
          <p15:clr>
            <a:srgbClr val="A4A3A4"/>
          </p15:clr>
        </p15:guide>
        <p15:guide id="2" pos="21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333CC"/>
    <a:srgbClr val="0083E6"/>
    <a:srgbClr val="159BFF"/>
    <a:srgbClr val="C2E7F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p:cViewPr>
        <p:scale>
          <a:sx n="90" d="100"/>
          <a:sy n="90" d="100"/>
        </p:scale>
        <p:origin x="-786" y="510"/>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964" y="-96"/>
      </p:cViewPr>
      <p:guideLst>
        <p:guide orient="horz" pos="3133"/>
        <p:guide pos="21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2162" tIns="46081" rIns="92162" bIns="46081" rtlCol="0"/>
          <a:lstStyle>
            <a:lvl1pPr algn="l" eaLnBrk="1" hangingPunct="1">
              <a:defRPr sz="1200">
                <a:latin typeface="Arial" charset="0"/>
              </a:defRPr>
            </a:lvl1pPr>
          </a:lstStyle>
          <a:p>
            <a:pPr>
              <a:defRPr/>
            </a:pPr>
            <a:endParaRPr lang="x-none"/>
          </a:p>
        </p:txBody>
      </p:sp>
      <p:sp>
        <p:nvSpPr>
          <p:cNvPr id="3" name="Date Placeholder 2"/>
          <p:cNvSpPr>
            <a:spLocks noGrp="1"/>
          </p:cNvSpPr>
          <p:nvPr>
            <p:ph type="dt" idx="1"/>
          </p:nvPr>
        </p:nvSpPr>
        <p:spPr>
          <a:xfrm>
            <a:off x="3883892" y="0"/>
            <a:ext cx="2972498" cy="497126"/>
          </a:xfrm>
          <a:prstGeom prst="rect">
            <a:avLst/>
          </a:prstGeom>
        </p:spPr>
        <p:txBody>
          <a:bodyPr vert="horz" lIns="92162" tIns="46081" rIns="92162" bIns="46081" rtlCol="0"/>
          <a:lstStyle>
            <a:lvl1pPr algn="r" eaLnBrk="1" hangingPunct="1">
              <a:defRPr sz="1200">
                <a:latin typeface="Arial" charset="0"/>
              </a:defRPr>
            </a:lvl1pPr>
          </a:lstStyle>
          <a:p>
            <a:pPr>
              <a:defRPr/>
            </a:pPr>
            <a:fld id="{250AC5B1-2FDD-488B-AC14-D9F28D1B05E1}" type="datetimeFigureOut">
              <a:rPr lang="x-none"/>
              <a:pPr>
                <a:defRPr/>
              </a:pPr>
              <a:t>25.12.2020.</a:t>
            </a:fld>
            <a:endParaRPr lang="x-none"/>
          </a:p>
        </p:txBody>
      </p:sp>
      <p:sp>
        <p:nvSpPr>
          <p:cNvPr id="4" name="Slide Image Placeholder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162" tIns="46081" rIns="92162" bIns="46081" rtlCol="0" anchor="ctr"/>
          <a:lstStyle/>
          <a:p>
            <a:pPr lvl="0"/>
            <a:endParaRPr lang="x-none" noProof="0"/>
          </a:p>
        </p:txBody>
      </p:sp>
      <p:sp>
        <p:nvSpPr>
          <p:cNvPr id="5" name="Notes Placeholder 4"/>
          <p:cNvSpPr>
            <a:spLocks noGrp="1"/>
          </p:cNvSpPr>
          <p:nvPr>
            <p:ph type="body" sz="quarter" idx="3"/>
          </p:nvPr>
        </p:nvSpPr>
        <p:spPr>
          <a:xfrm>
            <a:off x="685963" y="4725076"/>
            <a:ext cx="5486078" cy="4475717"/>
          </a:xfrm>
          <a:prstGeom prst="rect">
            <a:avLst/>
          </a:prstGeom>
        </p:spPr>
        <p:txBody>
          <a:bodyPr vert="horz" lIns="92162" tIns="46081" rIns="92162" bIns="4608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x-none" noProof="0"/>
          </a:p>
        </p:txBody>
      </p:sp>
      <p:sp>
        <p:nvSpPr>
          <p:cNvPr id="6" name="Footer Placeholder 5"/>
          <p:cNvSpPr>
            <a:spLocks noGrp="1"/>
          </p:cNvSpPr>
          <p:nvPr>
            <p:ph type="ftr" sz="quarter" idx="4"/>
          </p:nvPr>
        </p:nvSpPr>
        <p:spPr>
          <a:xfrm>
            <a:off x="0" y="9448563"/>
            <a:ext cx="2972498" cy="497124"/>
          </a:xfrm>
          <a:prstGeom prst="rect">
            <a:avLst/>
          </a:prstGeom>
        </p:spPr>
        <p:txBody>
          <a:bodyPr vert="horz" lIns="92162" tIns="46081" rIns="92162" bIns="46081" rtlCol="0" anchor="b"/>
          <a:lstStyle>
            <a:lvl1pPr algn="l" eaLnBrk="1" hangingPunct="1">
              <a:defRPr sz="1200">
                <a:latin typeface="Arial" charset="0"/>
              </a:defRPr>
            </a:lvl1pPr>
          </a:lstStyle>
          <a:p>
            <a:pPr>
              <a:defRPr/>
            </a:pPr>
            <a:endParaRPr lang="x-none"/>
          </a:p>
        </p:txBody>
      </p:sp>
      <p:sp>
        <p:nvSpPr>
          <p:cNvPr id="7" name="Slide Number Placeholder 6"/>
          <p:cNvSpPr>
            <a:spLocks noGrp="1"/>
          </p:cNvSpPr>
          <p:nvPr>
            <p:ph type="sldNum" sz="quarter" idx="5"/>
          </p:nvPr>
        </p:nvSpPr>
        <p:spPr>
          <a:xfrm>
            <a:off x="3883892" y="9448563"/>
            <a:ext cx="2972498" cy="497124"/>
          </a:xfrm>
          <a:prstGeom prst="rect">
            <a:avLst/>
          </a:prstGeom>
        </p:spPr>
        <p:txBody>
          <a:bodyPr vert="horz" lIns="92162" tIns="46081" rIns="92162" bIns="46081" rtlCol="0" anchor="b"/>
          <a:lstStyle>
            <a:lvl1pPr algn="r" eaLnBrk="1" hangingPunct="1">
              <a:defRPr sz="1200">
                <a:latin typeface="Arial" charset="0"/>
              </a:defRPr>
            </a:lvl1pPr>
          </a:lstStyle>
          <a:p>
            <a:pPr>
              <a:defRPr/>
            </a:pPr>
            <a:fld id="{CA2E65FE-5207-443C-83DB-20FE5EC210AB}" type="slidenum">
              <a:rPr lang="x-none"/>
              <a:pPr>
                <a:defRPr/>
              </a:pPr>
              <a:t>‹#›</a:t>
            </a:fld>
            <a:endParaRPr lang="x-none"/>
          </a:p>
        </p:txBody>
      </p:sp>
    </p:spTree>
    <p:extLst>
      <p:ext uri="{BB962C8B-B14F-4D97-AF65-F5344CB8AC3E}">
        <p14:creationId xmlns:p14="http://schemas.microsoft.com/office/powerpoint/2010/main" val="4214823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237D50F-9DEB-4560-9497-847623C50053}" type="datetimeFigureOut">
              <a:rPr lang="en-US"/>
              <a:pPr>
                <a:defRPr/>
              </a:pPr>
              <a:t>12/25/2020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27AB6BA1-B091-476B-B7C1-1318077F423C}" type="slidenum">
              <a:rPr lang="en-US"/>
              <a:pPr>
                <a:defRPr/>
              </a:pPr>
              <a:t>‹#›</a:t>
            </a:fld>
            <a:endParaRPr lang="en-US"/>
          </a:p>
        </p:txBody>
      </p:sp>
    </p:spTree>
    <p:extLst>
      <p:ext uri="{BB962C8B-B14F-4D97-AF65-F5344CB8AC3E}">
        <p14:creationId xmlns:p14="http://schemas.microsoft.com/office/powerpoint/2010/main" val="33925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2BF1699-3682-4C64-8FAD-49A61A42FC96}" type="datetimeFigureOut">
              <a:rPr lang="en-US"/>
              <a:pPr>
                <a:defRPr/>
              </a:pPr>
              <a:t>12/25/2020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84E157E-4C91-4D02-A02F-7193184C9D70}" type="slidenum">
              <a:rPr lang="en-US"/>
              <a:pPr>
                <a:defRPr/>
              </a:pPr>
              <a:t>‹#›</a:t>
            </a:fld>
            <a:endParaRPr lang="en-US"/>
          </a:p>
        </p:txBody>
      </p:sp>
    </p:spTree>
    <p:extLst>
      <p:ext uri="{BB962C8B-B14F-4D97-AF65-F5344CB8AC3E}">
        <p14:creationId xmlns:p14="http://schemas.microsoft.com/office/powerpoint/2010/main" val="30319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CA809C3-FDFF-4504-AEAD-5EE3AE30FED2}" type="datetimeFigureOut">
              <a:rPr lang="en-US"/>
              <a:pPr>
                <a:defRPr/>
              </a:pPr>
              <a:t>12/25/2020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F7523153-9BDC-42B4-AAC1-D49E753FE2C2}" type="slidenum">
              <a:rPr lang="en-US"/>
              <a:pPr>
                <a:defRPr/>
              </a:pPr>
              <a:t>‹#›</a:t>
            </a:fld>
            <a:endParaRPr lang="en-US"/>
          </a:p>
        </p:txBody>
      </p:sp>
    </p:spTree>
    <p:extLst>
      <p:ext uri="{BB962C8B-B14F-4D97-AF65-F5344CB8AC3E}">
        <p14:creationId xmlns:p14="http://schemas.microsoft.com/office/powerpoint/2010/main" val="2511777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x-non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16222D9A-AD86-4CFF-80D8-2CE88266D7E8}" type="datetimeFigureOut">
              <a:rPr lang="x-none"/>
              <a:pPr>
                <a:defRPr/>
              </a:pPr>
              <a:t>25.12.2020.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3F78EB05-EC27-4543-A5FC-E4167542157D}" type="slidenum">
              <a:rPr lang="x-none"/>
              <a:pPr>
                <a:defRPr/>
              </a:pPr>
              <a:t>‹#›</a:t>
            </a:fld>
            <a:endParaRPr lang="x-none"/>
          </a:p>
        </p:txBody>
      </p:sp>
    </p:spTree>
    <p:extLst>
      <p:ext uri="{BB962C8B-B14F-4D97-AF65-F5344CB8AC3E}">
        <p14:creationId xmlns:p14="http://schemas.microsoft.com/office/powerpoint/2010/main" val="396013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A7BE4461-8618-4B40-A730-3878DEE8E4F1}" type="datetimeFigureOut">
              <a:rPr lang="x-none"/>
              <a:pPr>
                <a:defRPr/>
              </a:pPr>
              <a:t>25.12.2020.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D7750239-8F77-4D32-8C2B-25B579288CA7}" type="slidenum">
              <a:rPr lang="x-none"/>
              <a:pPr>
                <a:defRPr/>
              </a:pPr>
              <a:t>‹#›</a:t>
            </a:fld>
            <a:endParaRPr lang="x-none"/>
          </a:p>
        </p:txBody>
      </p:sp>
    </p:spTree>
    <p:extLst>
      <p:ext uri="{BB962C8B-B14F-4D97-AF65-F5344CB8AC3E}">
        <p14:creationId xmlns:p14="http://schemas.microsoft.com/office/powerpoint/2010/main" val="192063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x-none"/>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24BD462-36AB-45CF-9AB0-87DF742FAD96}" type="datetimeFigureOut">
              <a:rPr lang="x-none"/>
              <a:pPr>
                <a:defRPr/>
              </a:pPr>
              <a:t>25.12.2020.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C5329F20-5200-4AD6-AA87-057E77A8120F}" type="slidenum">
              <a:rPr lang="x-none"/>
              <a:pPr>
                <a:defRPr/>
              </a:pPr>
              <a:t>‹#›</a:t>
            </a:fld>
            <a:endParaRPr lang="x-none"/>
          </a:p>
        </p:txBody>
      </p:sp>
    </p:spTree>
    <p:extLst>
      <p:ext uri="{BB962C8B-B14F-4D97-AF65-F5344CB8AC3E}">
        <p14:creationId xmlns:p14="http://schemas.microsoft.com/office/powerpoint/2010/main" val="361773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8B38F09F-BCFA-42C7-BB87-F217A1E0D256}" type="datetimeFigureOut">
              <a:rPr lang="x-none"/>
              <a:pPr>
                <a:defRPr/>
              </a:pPr>
              <a:t>25.12.2020.</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7D20E508-9E80-451E-A1ED-E52DF4DE843D}" type="slidenum">
              <a:rPr lang="x-none"/>
              <a:pPr>
                <a:defRPr/>
              </a:pPr>
              <a:t>‹#›</a:t>
            </a:fld>
            <a:endParaRPr lang="x-none"/>
          </a:p>
        </p:txBody>
      </p:sp>
    </p:spTree>
    <p:extLst>
      <p:ext uri="{BB962C8B-B14F-4D97-AF65-F5344CB8AC3E}">
        <p14:creationId xmlns:p14="http://schemas.microsoft.com/office/powerpoint/2010/main" val="122946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x-non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364DB9F3-D6E5-434B-823F-3D32B3504E6B}" type="datetimeFigureOut">
              <a:rPr lang="x-none"/>
              <a:pPr>
                <a:defRPr/>
              </a:pPr>
              <a:t>25.12.2020.</a:t>
            </a:fld>
            <a:endParaRPr lang="x-none"/>
          </a:p>
        </p:txBody>
      </p:sp>
      <p:sp>
        <p:nvSpPr>
          <p:cNvPr id="8" name="Footer Placeholder 4"/>
          <p:cNvSpPr>
            <a:spLocks noGrp="1"/>
          </p:cNvSpPr>
          <p:nvPr>
            <p:ph type="ftr" sz="quarter" idx="11"/>
          </p:nvPr>
        </p:nvSpPr>
        <p:spPr/>
        <p:txBody>
          <a:bodyPr/>
          <a:lstStyle>
            <a:lvl1pPr>
              <a:defRPr/>
            </a:lvl1pPr>
          </a:lstStyle>
          <a:p>
            <a:pPr>
              <a:defRPr/>
            </a:pPr>
            <a:endParaRPr lang="x-none"/>
          </a:p>
        </p:txBody>
      </p:sp>
      <p:sp>
        <p:nvSpPr>
          <p:cNvPr id="9" name="Slide Number Placeholder 5"/>
          <p:cNvSpPr>
            <a:spLocks noGrp="1"/>
          </p:cNvSpPr>
          <p:nvPr>
            <p:ph type="sldNum" sz="quarter" idx="12"/>
          </p:nvPr>
        </p:nvSpPr>
        <p:spPr/>
        <p:txBody>
          <a:bodyPr/>
          <a:lstStyle>
            <a:lvl1pPr>
              <a:defRPr/>
            </a:lvl1pPr>
          </a:lstStyle>
          <a:p>
            <a:pPr>
              <a:defRPr/>
            </a:pPr>
            <a:fld id="{FE741D2F-0E3A-46BF-980F-D706C32DD810}" type="slidenum">
              <a:rPr lang="x-none"/>
              <a:pPr>
                <a:defRPr/>
              </a:pPr>
              <a:t>‹#›</a:t>
            </a:fld>
            <a:endParaRPr lang="x-none"/>
          </a:p>
        </p:txBody>
      </p:sp>
    </p:spTree>
    <p:extLst>
      <p:ext uri="{BB962C8B-B14F-4D97-AF65-F5344CB8AC3E}">
        <p14:creationId xmlns:p14="http://schemas.microsoft.com/office/powerpoint/2010/main" val="1375190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3E3916A2-C3BE-4666-B7BB-C20C24B6C9B2}" type="datetimeFigureOut">
              <a:rPr lang="x-none"/>
              <a:pPr>
                <a:defRPr/>
              </a:pPr>
              <a:t>25.12.2020.</a:t>
            </a:fld>
            <a:endParaRPr lang="x-none"/>
          </a:p>
        </p:txBody>
      </p:sp>
      <p:sp>
        <p:nvSpPr>
          <p:cNvPr id="4" name="Footer Placeholder 4"/>
          <p:cNvSpPr>
            <a:spLocks noGrp="1"/>
          </p:cNvSpPr>
          <p:nvPr>
            <p:ph type="ftr" sz="quarter" idx="11"/>
          </p:nvPr>
        </p:nvSpPr>
        <p:spPr/>
        <p:txBody>
          <a:bodyPr/>
          <a:lstStyle>
            <a:lvl1pPr>
              <a:defRPr/>
            </a:lvl1pPr>
          </a:lstStyle>
          <a:p>
            <a:pPr>
              <a:defRPr/>
            </a:pPr>
            <a:endParaRPr lang="x-none"/>
          </a:p>
        </p:txBody>
      </p:sp>
      <p:sp>
        <p:nvSpPr>
          <p:cNvPr id="5" name="Slide Number Placeholder 5"/>
          <p:cNvSpPr>
            <a:spLocks noGrp="1"/>
          </p:cNvSpPr>
          <p:nvPr>
            <p:ph type="sldNum" sz="quarter" idx="12"/>
          </p:nvPr>
        </p:nvSpPr>
        <p:spPr/>
        <p:txBody>
          <a:bodyPr/>
          <a:lstStyle>
            <a:lvl1pPr>
              <a:defRPr/>
            </a:lvl1pPr>
          </a:lstStyle>
          <a:p>
            <a:pPr>
              <a:defRPr/>
            </a:pPr>
            <a:fld id="{78F505CE-E82E-4E50-9CC8-BAEC652CB7C6}" type="slidenum">
              <a:rPr lang="x-none"/>
              <a:pPr>
                <a:defRPr/>
              </a:pPr>
              <a:t>‹#›</a:t>
            </a:fld>
            <a:endParaRPr lang="x-none"/>
          </a:p>
        </p:txBody>
      </p:sp>
    </p:spTree>
    <p:extLst>
      <p:ext uri="{BB962C8B-B14F-4D97-AF65-F5344CB8AC3E}">
        <p14:creationId xmlns:p14="http://schemas.microsoft.com/office/powerpoint/2010/main" val="1635271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4516F7-9F08-4AF4-B8E5-BBB51D4C1B5B}" type="datetimeFigureOut">
              <a:rPr lang="x-none"/>
              <a:pPr>
                <a:defRPr/>
              </a:pPr>
              <a:t>25.12.2020.</a:t>
            </a:fld>
            <a:endParaRPr lang="x-none"/>
          </a:p>
        </p:txBody>
      </p:sp>
      <p:sp>
        <p:nvSpPr>
          <p:cNvPr id="3" name="Footer Placeholder 4"/>
          <p:cNvSpPr>
            <a:spLocks noGrp="1"/>
          </p:cNvSpPr>
          <p:nvPr>
            <p:ph type="ftr" sz="quarter" idx="11"/>
          </p:nvPr>
        </p:nvSpPr>
        <p:spPr/>
        <p:txBody>
          <a:bodyPr/>
          <a:lstStyle>
            <a:lvl1pPr>
              <a:defRPr/>
            </a:lvl1pPr>
          </a:lstStyle>
          <a:p>
            <a:pPr>
              <a:defRPr/>
            </a:pPr>
            <a:endParaRPr lang="x-none"/>
          </a:p>
        </p:txBody>
      </p:sp>
      <p:sp>
        <p:nvSpPr>
          <p:cNvPr id="4" name="Slide Number Placeholder 5"/>
          <p:cNvSpPr>
            <a:spLocks noGrp="1"/>
          </p:cNvSpPr>
          <p:nvPr>
            <p:ph type="sldNum" sz="quarter" idx="12"/>
          </p:nvPr>
        </p:nvSpPr>
        <p:spPr/>
        <p:txBody>
          <a:bodyPr/>
          <a:lstStyle>
            <a:lvl1pPr>
              <a:defRPr/>
            </a:lvl1pPr>
          </a:lstStyle>
          <a:p>
            <a:pPr>
              <a:defRPr/>
            </a:pPr>
            <a:fld id="{6CCB1D62-818B-442D-90E2-D0F7F3D9F82C}" type="slidenum">
              <a:rPr lang="x-none"/>
              <a:pPr>
                <a:defRPr/>
              </a:pPr>
              <a:t>‹#›</a:t>
            </a:fld>
            <a:endParaRPr lang="x-none"/>
          </a:p>
        </p:txBody>
      </p:sp>
    </p:spTree>
    <p:extLst>
      <p:ext uri="{BB962C8B-B14F-4D97-AF65-F5344CB8AC3E}">
        <p14:creationId xmlns:p14="http://schemas.microsoft.com/office/powerpoint/2010/main" val="2778027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61FF8C-599B-4153-A75C-AF9ED5038515}" type="datetimeFigureOut">
              <a:rPr lang="x-none"/>
              <a:pPr>
                <a:defRPr/>
              </a:pPr>
              <a:t>25.12.2020.</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93D9FFC-F892-4C05-AB86-204985097F60}" type="slidenum">
              <a:rPr lang="x-none"/>
              <a:pPr>
                <a:defRPr/>
              </a:pPr>
              <a:t>‹#›</a:t>
            </a:fld>
            <a:endParaRPr lang="x-none"/>
          </a:p>
        </p:txBody>
      </p:sp>
    </p:spTree>
    <p:extLst>
      <p:ext uri="{BB962C8B-B14F-4D97-AF65-F5344CB8AC3E}">
        <p14:creationId xmlns:p14="http://schemas.microsoft.com/office/powerpoint/2010/main" val="89489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0" y="0"/>
            <a:ext cx="9148763" cy="6781800"/>
            <a:chOff x="0" y="0"/>
            <a:chExt cx="9147976" cy="6781801"/>
          </a:xfrm>
        </p:grpSpPr>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7976" cy="609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alsu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 y="211627"/>
              <a:ext cx="1751400" cy="70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7990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D6EDE5-CD73-4BFA-A43D-378C608C05C3}" type="datetimeFigureOut">
              <a:rPr lang="x-none"/>
              <a:pPr>
                <a:defRPr/>
              </a:pPr>
              <a:t>25.12.2020.</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5BFEB84-38EA-4737-90CD-B6263BC6CDDB}" type="slidenum">
              <a:rPr lang="x-none"/>
              <a:pPr>
                <a:defRPr/>
              </a:pPr>
              <a:t>‹#›</a:t>
            </a:fld>
            <a:endParaRPr lang="x-none"/>
          </a:p>
        </p:txBody>
      </p:sp>
    </p:spTree>
    <p:extLst>
      <p:ext uri="{BB962C8B-B14F-4D97-AF65-F5344CB8AC3E}">
        <p14:creationId xmlns:p14="http://schemas.microsoft.com/office/powerpoint/2010/main" val="3037147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BB93E824-548C-4895-ADCC-F82FF6360051}" type="datetimeFigureOut">
              <a:rPr lang="x-none"/>
              <a:pPr>
                <a:defRPr/>
              </a:pPr>
              <a:t>25.12.2020.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7484356F-DBC2-4B58-A412-5DDDE786C7BE}" type="slidenum">
              <a:rPr lang="x-none"/>
              <a:pPr>
                <a:defRPr/>
              </a:pPr>
              <a:t>‹#›</a:t>
            </a:fld>
            <a:endParaRPr lang="x-none"/>
          </a:p>
        </p:txBody>
      </p:sp>
    </p:spTree>
    <p:extLst>
      <p:ext uri="{BB962C8B-B14F-4D97-AF65-F5344CB8AC3E}">
        <p14:creationId xmlns:p14="http://schemas.microsoft.com/office/powerpoint/2010/main" val="1960372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9F8C8D1D-7564-42FB-B339-F0302B8368A8}" type="datetimeFigureOut">
              <a:rPr lang="x-none"/>
              <a:pPr>
                <a:defRPr/>
              </a:pPr>
              <a:t>25.12.2020.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B272DBD2-F90E-4A80-96FB-A89822503C8D}" type="slidenum">
              <a:rPr lang="x-none"/>
              <a:pPr>
                <a:defRPr/>
              </a:pPr>
              <a:t>‹#›</a:t>
            </a:fld>
            <a:endParaRPr lang="x-none"/>
          </a:p>
        </p:txBody>
      </p:sp>
    </p:spTree>
    <p:extLst>
      <p:ext uri="{BB962C8B-B14F-4D97-AF65-F5344CB8AC3E}">
        <p14:creationId xmlns:p14="http://schemas.microsoft.com/office/powerpoint/2010/main" val="2321134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182A9A9-F399-4A54-9283-406AA9F4DB3F}" type="datetimeFigureOut">
              <a:rPr lang="en-US"/>
              <a:pPr>
                <a:defRPr/>
              </a:pPr>
              <a:t>12/25/2020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3615C-29BD-4356-99B9-3599A29E9E6A}" type="slidenum">
              <a:rPr lang="en-US"/>
              <a:pPr>
                <a:defRPr/>
              </a:pPr>
              <a:t>‹#›</a:t>
            </a:fld>
            <a:endParaRPr lang="en-US"/>
          </a:p>
        </p:txBody>
      </p:sp>
    </p:spTree>
    <p:extLst>
      <p:ext uri="{BB962C8B-B14F-4D97-AF65-F5344CB8AC3E}">
        <p14:creationId xmlns:p14="http://schemas.microsoft.com/office/powerpoint/2010/main" val="4247054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9E927A-D1B6-4751-ACF9-EFD8EDEB6662}" type="datetimeFigureOut">
              <a:rPr lang="en-US"/>
              <a:pPr>
                <a:defRPr/>
              </a:pPr>
              <a:t>12/25/2020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74092E-BD93-45D3-A17C-DBBE3FB4F0A6}" type="slidenum">
              <a:rPr lang="en-US"/>
              <a:pPr>
                <a:defRPr/>
              </a:pPr>
              <a:t>‹#›</a:t>
            </a:fld>
            <a:endParaRPr lang="en-US"/>
          </a:p>
        </p:txBody>
      </p:sp>
    </p:spTree>
    <p:extLst>
      <p:ext uri="{BB962C8B-B14F-4D97-AF65-F5344CB8AC3E}">
        <p14:creationId xmlns:p14="http://schemas.microsoft.com/office/powerpoint/2010/main" val="3314266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0B80295-F250-42F8-B5FE-F66FA0AE1C97}" type="datetimeFigureOut">
              <a:rPr lang="en-US"/>
              <a:pPr>
                <a:defRPr/>
              </a:pPr>
              <a:t>12/25/2020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6C4E90-3720-4902-A551-4193DC2FD09A}" type="slidenum">
              <a:rPr lang="en-US"/>
              <a:pPr>
                <a:defRPr/>
              </a:pPr>
              <a:t>‹#›</a:t>
            </a:fld>
            <a:endParaRPr lang="en-US"/>
          </a:p>
        </p:txBody>
      </p:sp>
    </p:spTree>
    <p:extLst>
      <p:ext uri="{BB962C8B-B14F-4D97-AF65-F5344CB8AC3E}">
        <p14:creationId xmlns:p14="http://schemas.microsoft.com/office/powerpoint/2010/main" val="2681495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44EBC4B-F659-4BFA-81B6-F14B588D3415}" type="datetimeFigureOut">
              <a:rPr lang="en-US"/>
              <a:pPr>
                <a:defRPr/>
              </a:pPr>
              <a:t>12/25/2020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BF2C31-862F-4B1A-A573-52C7BD634620}" type="slidenum">
              <a:rPr lang="en-US"/>
              <a:pPr>
                <a:defRPr/>
              </a:pPr>
              <a:t>‹#›</a:t>
            </a:fld>
            <a:endParaRPr lang="en-US"/>
          </a:p>
        </p:txBody>
      </p:sp>
    </p:spTree>
    <p:extLst>
      <p:ext uri="{BB962C8B-B14F-4D97-AF65-F5344CB8AC3E}">
        <p14:creationId xmlns:p14="http://schemas.microsoft.com/office/powerpoint/2010/main" val="2089909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49C10F-F5D9-433D-AE95-6CF94CD50DE4}" type="datetimeFigureOut">
              <a:rPr lang="en-US"/>
              <a:pPr>
                <a:defRPr/>
              </a:pPr>
              <a:t>12/25/2020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D8E73F-CCF4-484A-87AC-6BBDCBC91332}" type="slidenum">
              <a:rPr lang="en-US"/>
              <a:pPr>
                <a:defRPr/>
              </a:pPr>
              <a:t>‹#›</a:t>
            </a:fld>
            <a:endParaRPr lang="en-US"/>
          </a:p>
        </p:txBody>
      </p:sp>
    </p:spTree>
    <p:extLst>
      <p:ext uri="{BB962C8B-B14F-4D97-AF65-F5344CB8AC3E}">
        <p14:creationId xmlns:p14="http://schemas.microsoft.com/office/powerpoint/2010/main" val="999324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DD0CDA8-AE35-4B56-967C-C82A397D5C1F}" type="datetimeFigureOut">
              <a:rPr lang="en-US"/>
              <a:pPr>
                <a:defRPr/>
              </a:pPr>
              <a:t>12/25/2020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A33BB4-4820-4907-840E-30E0D9CAAFB2}" type="slidenum">
              <a:rPr lang="en-US"/>
              <a:pPr>
                <a:defRPr/>
              </a:pPr>
              <a:t>‹#›</a:t>
            </a:fld>
            <a:endParaRPr lang="en-US"/>
          </a:p>
        </p:txBody>
      </p:sp>
    </p:spTree>
    <p:extLst>
      <p:ext uri="{BB962C8B-B14F-4D97-AF65-F5344CB8AC3E}">
        <p14:creationId xmlns:p14="http://schemas.microsoft.com/office/powerpoint/2010/main" val="3784957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BFD581-8938-4C66-B8C5-BBB7A9C9B8D1}" type="datetimeFigureOut">
              <a:rPr lang="en-US"/>
              <a:pPr>
                <a:defRPr/>
              </a:pPr>
              <a:t>12/25/2020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E6874AE-ECDE-446C-BC5E-858BFFB77F01}" type="slidenum">
              <a:rPr lang="en-US"/>
              <a:pPr>
                <a:defRPr/>
              </a:pPr>
              <a:t>‹#›</a:t>
            </a:fld>
            <a:endParaRPr lang="en-US"/>
          </a:p>
        </p:txBody>
      </p:sp>
    </p:spTree>
    <p:extLst>
      <p:ext uri="{BB962C8B-B14F-4D97-AF65-F5344CB8AC3E}">
        <p14:creationId xmlns:p14="http://schemas.microsoft.com/office/powerpoint/2010/main" val="38494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460AE9F-9CD0-49CE-840F-B46AA03ADC55}" type="datetimeFigureOut">
              <a:rPr lang="en-US"/>
              <a:pPr>
                <a:defRPr/>
              </a:pPr>
              <a:t>12/25/2020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13E86E9-BFC0-4EF4-A1CE-5ABE1174ED7F}" type="slidenum">
              <a:rPr lang="en-US"/>
              <a:pPr>
                <a:defRPr/>
              </a:pPr>
              <a:t>‹#›</a:t>
            </a:fld>
            <a:endParaRPr lang="en-US"/>
          </a:p>
        </p:txBody>
      </p:sp>
    </p:spTree>
    <p:extLst>
      <p:ext uri="{BB962C8B-B14F-4D97-AF65-F5344CB8AC3E}">
        <p14:creationId xmlns:p14="http://schemas.microsoft.com/office/powerpoint/2010/main" val="79775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A136629-B802-4428-88EC-07D4EAC38A0E}" type="datetimeFigureOut">
              <a:rPr lang="en-US"/>
              <a:pPr>
                <a:defRPr/>
              </a:pPr>
              <a:t>12/25/2020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4631F6-3C98-4013-9D8F-54DB7B6D77A0}" type="slidenum">
              <a:rPr lang="en-US"/>
              <a:pPr>
                <a:defRPr/>
              </a:pPr>
              <a:t>‹#›</a:t>
            </a:fld>
            <a:endParaRPr lang="en-US"/>
          </a:p>
        </p:txBody>
      </p:sp>
    </p:spTree>
    <p:extLst>
      <p:ext uri="{BB962C8B-B14F-4D97-AF65-F5344CB8AC3E}">
        <p14:creationId xmlns:p14="http://schemas.microsoft.com/office/powerpoint/2010/main" val="31561186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A61085-8176-4DCC-9683-E1ADC9EE16BA}" type="datetimeFigureOut">
              <a:rPr lang="en-US"/>
              <a:pPr>
                <a:defRPr/>
              </a:pPr>
              <a:t>12/25/2020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99B8B6-6F7E-4D76-BF4B-393DCAD11524}" type="slidenum">
              <a:rPr lang="en-US"/>
              <a:pPr>
                <a:defRPr/>
              </a:pPr>
              <a:t>‹#›</a:t>
            </a:fld>
            <a:endParaRPr lang="en-US"/>
          </a:p>
        </p:txBody>
      </p:sp>
    </p:spTree>
    <p:extLst>
      <p:ext uri="{BB962C8B-B14F-4D97-AF65-F5344CB8AC3E}">
        <p14:creationId xmlns:p14="http://schemas.microsoft.com/office/powerpoint/2010/main" val="1654679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5EC64C-7BFC-4884-AB3F-F2B996B81E45}" type="datetimeFigureOut">
              <a:rPr lang="en-US"/>
              <a:pPr>
                <a:defRPr/>
              </a:pPr>
              <a:t>12/25/2020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D3DA3D-9D1D-4265-B211-A49D502B47A5}" type="slidenum">
              <a:rPr lang="en-US"/>
              <a:pPr>
                <a:defRPr/>
              </a:pPr>
              <a:t>‹#›</a:t>
            </a:fld>
            <a:endParaRPr lang="en-US"/>
          </a:p>
        </p:txBody>
      </p:sp>
    </p:spTree>
    <p:extLst>
      <p:ext uri="{BB962C8B-B14F-4D97-AF65-F5344CB8AC3E}">
        <p14:creationId xmlns:p14="http://schemas.microsoft.com/office/powerpoint/2010/main" val="1712455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30401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E20095D-D9E2-4F58-ACA4-E648CC3B7CB8}" type="datetimeFigureOut">
              <a:rPr lang="en-US"/>
              <a:pPr>
                <a:defRPr/>
              </a:pPr>
              <a:t>12/25/2020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54C8B9-31C4-4B25-BC03-F1772B181C51}" type="slidenum">
              <a:rPr lang="en-US"/>
              <a:pPr>
                <a:defRPr/>
              </a:pPr>
              <a:t>‹#›</a:t>
            </a:fld>
            <a:endParaRPr lang="en-US"/>
          </a:p>
        </p:txBody>
      </p:sp>
    </p:spTree>
    <p:extLst>
      <p:ext uri="{BB962C8B-B14F-4D97-AF65-F5344CB8AC3E}">
        <p14:creationId xmlns:p14="http://schemas.microsoft.com/office/powerpoint/2010/main" val="4151909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3F231A-D580-4AB8-92B9-ED3B2C8F17ED}" type="datetimeFigureOut">
              <a:rPr lang="en-US"/>
              <a:pPr>
                <a:defRPr/>
              </a:pPr>
              <a:t>12/25/2020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D327C7-B134-4DD9-B46C-36B9DDBA4404}" type="slidenum">
              <a:rPr lang="en-US"/>
              <a:pPr>
                <a:defRPr/>
              </a:pPr>
              <a:t>‹#›</a:t>
            </a:fld>
            <a:endParaRPr lang="en-US"/>
          </a:p>
        </p:txBody>
      </p:sp>
    </p:spTree>
    <p:extLst>
      <p:ext uri="{BB962C8B-B14F-4D97-AF65-F5344CB8AC3E}">
        <p14:creationId xmlns:p14="http://schemas.microsoft.com/office/powerpoint/2010/main" val="15811309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B1ABB9E-0A48-4A39-B9B9-9B3382E4E7F4}" type="datetimeFigureOut">
              <a:rPr lang="en-US"/>
              <a:pPr>
                <a:defRPr/>
              </a:pPr>
              <a:t>12/25/2020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5192E5-AFE0-4EBE-94E4-A2F218A5517D}" type="slidenum">
              <a:rPr lang="en-US"/>
              <a:pPr>
                <a:defRPr/>
              </a:pPr>
              <a:t>‹#›</a:t>
            </a:fld>
            <a:endParaRPr lang="en-US"/>
          </a:p>
        </p:txBody>
      </p:sp>
    </p:spTree>
    <p:extLst>
      <p:ext uri="{BB962C8B-B14F-4D97-AF65-F5344CB8AC3E}">
        <p14:creationId xmlns:p14="http://schemas.microsoft.com/office/powerpoint/2010/main" val="3337700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AA0A315-6DA0-4442-AA50-1B4B5C775630}" type="datetimeFigureOut">
              <a:rPr lang="en-US"/>
              <a:pPr>
                <a:defRPr/>
              </a:pPr>
              <a:t>12/25/2020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33478A-5F42-4FE7-B292-0947BD0F5660}" type="slidenum">
              <a:rPr lang="en-US"/>
              <a:pPr>
                <a:defRPr/>
              </a:pPr>
              <a:t>‹#›</a:t>
            </a:fld>
            <a:endParaRPr lang="en-US"/>
          </a:p>
        </p:txBody>
      </p:sp>
    </p:spTree>
    <p:extLst>
      <p:ext uri="{BB962C8B-B14F-4D97-AF65-F5344CB8AC3E}">
        <p14:creationId xmlns:p14="http://schemas.microsoft.com/office/powerpoint/2010/main" val="38166435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3C30232-EEE0-4686-B87B-E10383673274}" type="datetimeFigureOut">
              <a:rPr lang="en-US"/>
              <a:pPr>
                <a:defRPr/>
              </a:pPr>
              <a:t>12/25/2020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4024EE-7D69-4107-A9E5-33F2CCE07070}" type="slidenum">
              <a:rPr lang="en-US"/>
              <a:pPr>
                <a:defRPr/>
              </a:pPr>
              <a:t>‹#›</a:t>
            </a:fld>
            <a:endParaRPr lang="en-US"/>
          </a:p>
        </p:txBody>
      </p:sp>
    </p:spTree>
    <p:extLst>
      <p:ext uri="{BB962C8B-B14F-4D97-AF65-F5344CB8AC3E}">
        <p14:creationId xmlns:p14="http://schemas.microsoft.com/office/powerpoint/2010/main" val="103540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423960C-79AD-4EE7-AF0E-05E8AFFAB466}" type="datetimeFigureOut">
              <a:rPr lang="en-US"/>
              <a:pPr>
                <a:defRPr/>
              </a:pPr>
              <a:t>12/25/2020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CF1650-9AB0-4BBC-9385-46D5ECCF0BAA}" type="slidenum">
              <a:rPr lang="en-US"/>
              <a:pPr>
                <a:defRPr/>
              </a:pPr>
              <a:t>‹#›</a:t>
            </a:fld>
            <a:endParaRPr lang="en-US"/>
          </a:p>
        </p:txBody>
      </p:sp>
    </p:spTree>
    <p:extLst>
      <p:ext uri="{BB962C8B-B14F-4D97-AF65-F5344CB8AC3E}">
        <p14:creationId xmlns:p14="http://schemas.microsoft.com/office/powerpoint/2010/main" val="149720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DE2861-55CC-40A2-BF43-CA52895A3F37}" type="datetimeFigureOut">
              <a:rPr lang="en-US"/>
              <a:pPr>
                <a:defRPr/>
              </a:pPr>
              <a:t>12/25/2020</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F48886E-47DA-4B86-8026-39F16707C546}" type="slidenum">
              <a:rPr lang="en-US"/>
              <a:pPr>
                <a:defRPr/>
              </a:pPr>
              <a:t>‹#›</a:t>
            </a:fld>
            <a:endParaRPr lang="en-US"/>
          </a:p>
        </p:txBody>
      </p:sp>
    </p:spTree>
    <p:extLst>
      <p:ext uri="{BB962C8B-B14F-4D97-AF65-F5344CB8AC3E}">
        <p14:creationId xmlns:p14="http://schemas.microsoft.com/office/powerpoint/2010/main" val="881295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633004-2F0E-4750-B5D5-0F3C0D84AAE9}" type="datetimeFigureOut">
              <a:rPr lang="en-US"/>
              <a:pPr>
                <a:defRPr/>
              </a:pPr>
              <a:t>12/25/2020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69522E-C9BB-4E73-AFD1-3239EE607E6D}" type="slidenum">
              <a:rPr lang="en-US"/>
              <a:pPr>
                <a:defRPr/>
              </a:pPr>
              <a:t>‹#›</a:t>
            </a:fld>
            <a:endParaRPr lang="en-US"/>
          </a:p>
        </p:txBody>
      </p:sp>
    </p:spTree>
    <p:extLst>
      <p:ext uri="{BB962C8B-B14F-4D97-AF65-F5344CB8AC3E}">
        <p14:creationId xmlns:p14="http://schemas.microsoft.com/office/powerpoint/2010/main" val="30585747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9C416A7-99A7-46BB-B075-51C9814D6D72}" type="datetimeFigureOut">
              <a:rPr lang="en-US"/>
              <a:pPr>
                <a:defRPr/>
              </a:pPr>
              <a:t>12/25/2020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2F39C5-68BF-4940-BAE0-B5B6190B2105}" type="slidenum">
              <a:rPr lang="en-US"/>
              <a:pPr>
                <a:defRPr/>
              </a:pPr>
              <a:t>‹#›</a:t>
            </a:fld>
            <a:endParaRPr lang="en-US"/>
          </a:p>
        </p:txBody>
      </p:sp>
    </p:spTree>
    <p:extLst>
      <p:ext uri="{BB962C8B-B14F-4D97-AF65-F5344CB8AC3E}">
        <p14:creationId xmlns:p14="http://schemas.microsoft.com/office/powerpoint/2010/main" val="1761221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D047BD-1787-46BB-B96F-D0441A58232C}" type="datetimeFigureOut">
              <a:rPr lang="en-US"/>
              <a:pPr>
                <a:defRPr/>
              </a:pPr>
              <a:t>12/25/2020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0DBD23-7254-4785-AACF-09AE300BCA88}" type="slidenum">
              <a:rPr lang="en-US"/>
              <a:pPr>
                <a:defRPr/>
              </a:pPr>
              <a:t>‹#›</a:t>
            </a:fld>
            <a:endParaRPr lang="en-US"/>
          </a:p>
        </p:txBody>
      </p:sp>
    </p:spTree>
    <p:extLst>
      <p:ext uri="{BB962C8B-B14F-4D97-AF65-F5344CB8AC3E}">
        <p14:creationId xmlns:p14="http://schemas.microsoft.com/office/powerpoint/2010/main" val="37221312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7D8A2FF-93CC-4424-A041-ADA03771F1F6}" type="datetimeFigureOut">
              <a:rPr lang="en-US"/>
              <a:pPr>
                <a:defRPr/>
              </a:pPr>
              <a:t>12/25/2020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50BF44-2512-4843-8A77-1B42C1DCA77A}" type="slidenum">
              <a:rPr lang="en-US"/>
              <a:pPr>
                <a:defRPr/>
              </a:pPr>
              <a:t>‹#›</a:t>
            </a:fld>
            <a:endParaRPr lang="en-US"/>
          </a:p>
        </p:txBody>
      </p:sp>
    </p:spTree>
    <p:extLst>
      <p:ext uri="{BB962C8B-B14F-4D97-AF65-F5344CB8AC3E}">
        <p14:creationId xmlns:p14="http://schemas.microsoft.com/office/powerpoint/2010/main" val="11265774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A949429-4DDD-472D-83A9-7164D4BD97FC}" type="datetimeFigureOut">
              <a:rPr lang="en-US"/>
              <a:pPr>
                <a:defRPr/>
              </a:pPr>
              <a:t>12/25/2020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CADDE-560F-499C-91BF-C47535684B3B}" type="slidenum">
              <a:rPr lang="en-US"/>
              <a:pPr>
                <a:defRPr/>
              </a:pPr>
              <a:t>‹#›</a:t>
            </a:fld>
            <a:endParaRPr lang="en-US"/>
          </a:p>
        </p:txBody>
      </p:sp>
    </p:spTree>
    <p:extLst>
      <p:ext uri="{BB962C8B-B14F-4D97-AF65-F5344CB8AC3E}">
        <p14:creationId xmlns:p14="http://schemas.microsoft.com/office/powerpoint/2010/main" val="61199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B258B43-C00B-4627-BF89-FA7CB236B2CA}" type="datetimeFigureOut">
              <a:rPr lang="en-US"/>
              <a:pPr>
                <a:defRPr/>
              </a:pPr>
              <a:t>12/25/2020</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D994E8DD-9829-4F70-A45F-4616B2CBEEE7}" type="slidenum">
              <a:rPr lang="en-US"/>
              <a:pPr>
                <a:defRPr/>
              </a:pPr>
              <a:t>‹#›</a:t>
            </a:fld>
            <a:endParaRPr lang="en-US"/>
          </a:p>
        </p:txBody>
      </p:sp>
    </p:spTree>
    <p:extLst>
      <p:ext uri="{BB962C8B-B14F-4D97-AF65-F5344CB8AC3E}">
        <p14:creationId xmlns:p14="http://schemas.microsoft.com/office/powerpoint/2010/main" val="352832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385D1BD-4163-406F-AF6E-CA2F8C5EC84B}" type="datetimeFigureOut">
              <a:rPr lang="en-US"/>
              <a:pPr>
                <a:defRPr/>
              </a:pPr>
              <a:t>12/25/2020</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3273289-7382-4E0A-9B0D-E5CD3C4DF7AF}" type="slidenum">
              <a:rPr lang="en-US"/>
              <a:pPr>
                <a:defRPr/>
              </a:pPr>
              <a:t>‹#›</a:t>
            </a:fld>
            <a:endParaRPr lang="en-US"/>
          </a:p>
        </p:txBody>
      </p:sp>
    </p:spTree>
    <p:extLst>
      <p:ext uri="{BB962C8B-B14F-4D97-AF65-F5344CB8AC3E}">
        <p14:creationId xmlns:p14="http://schemas.microsoft.com/office/powerpoint/2010/main" val="150415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1EAEDED-9EFE-4612-8E20-18BFCA9CB80A}" type="datetimeFigureOut">
              <a:rPr lang="en-US"/>
              <a:pPr>
                <a:defRPr/>
              </a:pPr>
              <a:t>12/25/2020</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BD48AB54-C048-492B-8554-E329C92EBD25}" type="slidenum">
              <a:rPr lang="en-US"/>
              <a:pPr>
                <a:defRPr/>
              </a:pPr>
              <a:t>‹#›</a:t>
            </a:fld>
            <a:endParaRPr lang="en-US"/>
          </a:p>
        </p:txBody>
      </p:sp>
    </p:spTree>
    <p:extLst>
      <p:ext uri="{BB962C8B-B14F-4D97-AF65-F5344CB8AC3E}">
        <p14:creationId xmlns:p14="http://schemas.microsoft.com/office/powerpoint/2010/main" val="50239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88D6C50-0420-46CB-A423-BADE458945D6}" type="datetimeFigureOut">
              <a:rPr lang="en-US"/>
              <a:pPr>
                <a:defRPr/>
              </a:pPr>
              <a:t>12/25/2020</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01038F65-4BA7-4989-B165-40E3D48DDB08}" type="slidenum">
              <a:rPr lang="en-US"/>
              <a:pPr>
                <a:defRPr/>
              </a:pPr>
              <a:t>‹#›</a:t>
            </a:fld>
            <a:endParaRPr lang="en-US"/>
          </a:p>
        </p:txBody>
      </p:sp>
    </p:spTree>
    <p:extLst>
      <p:ext uri="{BB962C8B-B14F-4D97-AF65-F5344CB8AC3E}">
        <p14:creationId xmlns:p14="http://schemas.microsoft.com/office/powerpoint/2010/main" val="297367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39401C4-B75D-4011-A4C8-2FBF4E8C39EC}" type="datetimeFigureOut">
              <a:rPr lang="en-US"/>
              <a:pPr>
                <a:defRPr/>
              </a:pPr>
              <a:t>12/25/2020</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4E7F5839-6599-4BA0-9DBE-6E394EE23178}" type="slidenum">
              <a:rPr lang="en-US"/>
              <a:pPr>
                <a:defRPr/>
              </a:pPr>
              <a:t>‹#›</a:t>
            </a:fld>
            <a:endParaRPr lang="en-US"/>
          </a:p>
        </p:txBody>
      </p:sp>
    </p:spTree>
    <p:extLst>
      <p:ext uri="{BB962C8B-B14F-4D97-AF65-F5344CB8AC3E}">
        <p14:creationId xmlns:p14="http://schemas.microsoft.com/office/powerpoint/2010/main" val="9695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RS" altLang="sr-Latn-RS"/>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RS" altLang="sr-Latn-R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C5190434-DA73-4D6E-B3CA-504AC9760760}" type="datetimeFigureOut">
              <a:rPr lang="x-none"/>
              <a:pPr>
                <a:defRPr/>
              </a:pPr>
              <a:t>25.12.2020.</a:t>
            </a:fld>
            <a:endParaRPr lang="x-none"/>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x-none"/>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a:solidFill>
                  <a:schemeClr val="tx1">
                    <a:tint val="75000"/>
                  </a:schemeClr>
                </a:solidFill>
                <a:latin typeface="Arial" charset="0"/>
              </a:defRPr>
            </a:lvl1pPr>
          </a:lstStyle>
          <a:p>
            <a:pPr>
              <a:defRPr/>
            </a:pPr>
            <a:fld id="{736EA92C-AFB6-4352-8A57-402AA734D6B0}" type="slidenum">
              <a:rPr lang="x-none"/>
              <a:pPr>
                <a:defRPr/>
              </a:pPr>
              <a:t>‹#›</a:t>
            </a:fld>
            <a:endParaRPr lang="x-none"/>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F3AB508-F78B-4382-8C90-617FDD9F1B21}" type="datetimeFigureOut">
              <a:rPr lang="en-US"/>
              <a:pPr>
                <a:defRPr/>
              </a:pPr>
              <a:t>12/25/2020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8A2F4AE-BCAE-4BBF-AF63-606F3333F0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6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D28B7CC-0737-4499-8BD5-4CD847526806}" type="datetimeFigureOut">
              <a:rPr lang="en-US"/>
              <a:pPr>
                <a:defRPr/>
              </a:pPr>
              <a:t>12/25/2020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C34524D-47BC-4EA5-AEB1-14C706CE0E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475656" y="1774389"/>
            <a:ext cx="6624736" cy="1384994"/>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endParaRPr lang="en-US" dirty="0">
              <a:solidFill>
                <a:schemeClr val="tx2">
                  <a:lumMod val="50000"/>
                </a:schemeClr>
              </a:solidFill>
            </a:endParaRPr>
          </a:p>
        </p:txBody>
      </p:sp>
      <p:sp>
        <p:nvSpPr>
          <p:cNvPr id="9" name="Subtitle 2"/>
          <p:cNvSpPr txBox="1">
            <a:spLocks/>
          </p:cNvSpPr>
          <p:nvPr/>
        </p:nvSpPr>
        <p:spPr>
          <a:xfrm>
            <a:off x="685800" y="3551117"/>
            <a:ext cx="7772400" cy="918487"/>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fontAlgn="auto" hangingPunct="1">
              <a:spcAft>
                <a:spcPts val="0"/>
              </a:spcAft>
              <a:buFont typeface="Arial" panose="020B0604020202020204" pitchFamily="34" charset="0"/>
              <a:buNone/>
              <a:defRPr/>
            </a:pPr>
            <a:endParaRPr lang="x-none" dirty="0"/>
          </a:p>
          <a:p>
            <a:pPr eaLnBrk="1" fontAlgn="auto" hangingPunct="1">
              <a:spcAft>
                <a:spcPts val="0"/>
              </a:spcAft>
              <a:buFont typeface="Arial" panose="020B0604020202020204" pitchFamily="34" charset="0"/>
              <a:buNone/>
              <a:defRPr/>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517232"/>
            <a:ext cx="2279758" cy="11076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5278679"/>
            <a:ext cx="2235454" cy="1190397"/>
          </a:xfrm>
          <a:prstGeom prst="rect">
            <a:avLst/>
          </a:prstGeom>
        </p:spPr>
      </p:pic>
      <p:pic>
        <p:nvPicPr>
          <p:cNvPr id="10" name="Picture 9">
            <a:extLst>
              <a:ext uri="{FF2B5EF4-FFF2-40B4-BE49-F238E27FC236}">
                <a16:creationId xmlns:a16="http://schemas.microsoft.com/office/drawing/2014/main" xmlns="" id="{4AFD2D1C-6F4B-4E21-BA4C-D51D590F6FA9}"/>
              </a:ext>
            </a:extLst>
          </p:cNvPr>
          <p:cNvPicPr>
            <a:picLocks noChangeAspect="1"/>
          </p:cNvPicPr>
          <p:nvPr/>
        </p:nvPicPr>
        <p:blipFill>
          <a:blip r:embed="rId4"/>
          <a:stretch>
            <a:fillRect/>
          </a:stretch>
        </p:blipFill>
        <p:spPr>
          <a:xfrm>
            <a:off x="611560" y="5278679"/>
            <a:ext cx="1875580" cy="1040605"/>
          </a:xfrm>
          <a:prstGeom prst="rect">
            <a:avLst/>
          </a:prstGeom>
        </p:spPr>
      </p:pic>
      <p:sp>
        <p:nvSpPr>
          <p:cNvPr id="6" name="TextBox 5"/>
          <p:cNvSpPr txBox="1"/>
          <p:nvPr/>
        </p:nvSpPr>
        <p:spPr>
          <a:xfrm>
            <a:off x="1043608" y="1774387"/>
            <a:ext cx="7128792" cy="1384995"/>
          </a:xfrm>
          <a:prstGeom prst="rect">
            <a:avLst/>
          </a:prstGeom>
          <a:noFill/>
        </p:spPr>
        <p:txBody>
          <a:bodyPr wrap="square" rtlCol="0">
            <a:spAutoFit/>
          </a:bodyPr>
          <a:lstStyle/>
          <a:p>
            <a:pPr algn="ctr"/>
            <a:r>
              <a:rPr lang="sr-Cyrl-RS" sz="2800" b="1" dirty="0" smtClean="0">
                <a:solidFill>
                  <a:srgbClr val="00B0F0"/>
                </a:solidFill>
              </a:rPr>
              <a:t>ПОТРАЖИВАЊА СТЕЧАЈНОГ ДУЖНИКА-ПОПИС, ПРОЦЕНА, НАПЛАТА, ПРОДАЈА И ПРЕНОС</a:t>
            </a:r>
            <a:endParaRPr lang="en-US" sz="2800" b="1" dirty="0">
              <a:solidFill>
                <a:srgbClr val="00B0F0"/>
              </a:solidFill>
            </a:endParaRPr>
          </a:p>
        </p:txBody>
      </p:sp>
      <p:sp>
        <p:nvSpPr>
          <p:cNvPr id="8" name="TextBox 7"/>
          <p:cNvSpPr txBox="1"/>
          <p:nvPr/>
        </p:nvSpPr>
        <p:spPr>
          <a:xfrm>
            <a:off x="2627783" y="3551117"/>
            <a:ext cx="4248473" cy="584775"/>
          </a:xfrm>
          <a:prstGeom prst="rect">
            <a:avLst/>
          </a:prstGeom>
          <a:noFill/>
        </p:spPr>
        <p:txBody>
          <a:bodyPr wrap="square" rtlCol="0">
            <a:spAutoFit/>
          </a:bodyPr>
          <a:lstStyle/>
          <a:p>
            <a:pPr algn="ctr"/>
            <a:r>
              <a:rPr lang="sr-Cyrl-RS" sz="1600" b="1" dirty="0" smtClean="0">
                <a:solidFill>
                  <a:srgbClr val="00B0F0"/>
                </a:solidFill>
              </a:rPr>
              <a:t>ВЕБИНАР</a:t>
            </a:r>
            <a:r>
              <a:rPr lang="sr-Cyrl-RS" sz="1600" b="1" dirty="0" smtClean="0">
                <a:solidFill>
                  <a:srgbClr val="00B0F0"/>
                </a:solidFill>
              </a:rPr>
              <a:t>  </a:t>
            </a:r>
            <a:r>
              <a:rPr lang="sr-Cyrl-RS" sz="1600" b="1" dirty="0" smtClean="0">
                <a:solidFill>
                  <a:srgbClr val="00B0F0"/>
                </a:solidFill>
              </a:rPr>
              <a:t>У ОРГАНИЗАЦИЈИ  АЛСУ,</a:t>
            </a:r>
          </a:p>
          <a:p>
            <a:pPr algn="ctr"/>
            <a:r>
              <a:rPr lang="sr-Cyrl-RS" sz="1600" b="1" dirty="0" smtClean="0">
                <a:solidFill>
                  <a:srgbClr val="00B0F0"/>
                </a:solidFill>
              </a:rPr>
              <a:t> БЕОГРАД  28.12.2020.ГОД. </a:t>
            </a:r>
            <a:endParaRPr lang="en-US" sz="1600" b="1" dirty="0">
              <a:solidFill>
                <a:srgbClr val="00B0F0"/>
              </a:solidFill>
            </a:endParaRPr>
          </a:p>
        </p:txBody>
      </p:sp>
      <p:sp>
        <p:nvSpPr>
          <p:cNvPr id="4" name="TextBox 3"/>
          <p:cNvSpPr txBox="1"/>
          <p:nvPr/>
        </p:nvSpPr>
        <p:spPr>
          <a:xfrm>
            <a:off x="3059832" y="4533580"/>
            <a:ext cx="3240360" cy="523220"/>
          </a:xfrm>
          <a:prstGeom prst="rect">
            <a:avLst/>
          </a:prstGeom>
          <a:noFill/>
        </p:spPr>
        <p:txBody>
          <a:bodyPr wrap="square" rtlCol="0">
            <a:spAutoFit/>
          </a:bodyPr>
          <a:lstStyle/>
          <a:p>
            <a:r>
              <a:rPr lang="sr-Cyrl-RS" sz="1400" b="1" dirty="0" smtClean="0">
                <a:solidFill>
                  <a:srgbClr val="00B0F0"/>
                </a:solidFill>
              </a:rPr>
              <a:t>предавач: стечајни управник            дипл.оец. Гојак Радосав</a:t>
            </a:r>
            <a:endParaRPr lang="en-US" sz="1400" b="1" dirty="0">
              <a:solidFill>
                <a:srgbClr val="00B0F0"/>
              </a:solidFill>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040560"/>
          </a:xfrm>
        </p:spPr>
        <p:txBody>
          <a:bodyPr/>
          <a:lstStyle/>
          <a:p>
            <a:r>
              <a:rPr lang="sr-Cyrl-RS" sz="2000" b="1" dirty="0" smtClean="0"/>
              <a:t>СТРАТЕГИЈА НАПЛАТЕ ПОТРАЖИВАЊА</a:t>
            </a:r>
          </a:p>
          <a:p>
            <a:endParaRPr lang="sr-Cyrl-RS" sz="2000" b="1" dirty="0"/>
          </a:p>
          <a:p>
            <a:pPr algn="just"/>
            <a:r>
              <a:rPr lang="sr-Cyrl-RS" sz="1800" b="1" dirty="0" smtClean="0"/>
              <a:t>НАКОН СЛАЊА  </a:t>
            </a:r>
            <a:r>
              <a:rPr lang="sr-Cyrl-RS" sz="1800" b="1" dirty="0">
                <a:solidFill>
                  <a:prstClr val="black"/>
                </a:solidFill>
              </a:rPr>
              <a:t>ПОЈЕДИНАЧНИХ ОБАВЕШТЕЊА СВИМ ДУЖНИЦИМА СТЕЧАЈНОГ ДУЖНИКА </a:t>
            </a:r>
            <a:r>
              <a:rPr lang="sr-Cyrl-RS" sz="1800" b="1" dirty="0" smtClean="0">
                <a:solidFill>
                  <a:prstClr val="black"/>
                </a:solidFill>
              </a:rPr>
              <a:t>БЕЗ ИЗУЗЕТКА  ДА СЕ </a:t>
            </a:r>
            <a:r>
              <a:rPr lang="sr-Cyrl-RS" sz="1800" b="1" dirty="0">
                <a:solidFill>
                  <a:prstClr val="black"/>
                </a:solidFill>
              </a:rPr>
              <a:t>ИЗМИРЕ ОБАВЕЗЕ ПРЕМА СТЕЧАЈНОМ ДУЖНИКУ КОЈЕ СУ НАВЕДЕНЕ У </a:t>
            </a:r>
            <a:r>
              <a:rPr lang="sr-Cyrl-RS" sz="1800" b="1" dirty="0" smtClean="0">
                <a:solidFill>
                  <a:prstClr val="black"/>
                </a:solidFill>
              </a:rPr>
              <a:t>ОБАВЕШТЕЊУ</a:t>
            </a:r>
            <a:r>
              <a:rPr lang="en-US" sz="1800" b="1" dirty="0" smtClean="0">
                <a:solidFill>
                  <a:prstClr val="black"/>
                </a:solidFill>
              </a:rPr>
              <a:t>,</a:t>
            </a:r>
            <a:r>
              <a:rPr lang="sr-Cyrl-RS" sz="1800" b="1" dirty="0" smtClean="0">
                <a:solidFill>
                  <a:prstClr val="black"/>
                </a:solidFill>
              </a:rPr>
              <a:t>  ПРИСТУПА СЕ ИЗРАДИ СТРАТЕГИЈЕ И ПЛАНА НАПЛАТЕ ПОТРАЖИВАЊА</a:t>
            </a:r>
          </a:p>
          <a:p>
            <a:pPr algn="just"/>
            <a:r>
              <a:rPr lang="sr-Cyrl-RS" sz="1800" b="1" dirty="0" smtClean="0">
                <a:solidFill>
                  <a:prstClr val="black"/>
                </a:solidFill>
              </a:rPr>
              <a:t>СТРАТЕГИЈА </a:t>
            </a:r>
            <a:r>
              <a:rPr lang="sr-Cyrl-RS" sz="1800" b="1" dirty="0">
                <a:solidFill>
                  <a:prstClr val="black"/>
                </a:solidFill>
              </a:rPr>
              <a:t>И </a:t>
            </a:r>
            <a:r>
              <a:rPr lang="sr-Cyrl-RS" sz="1800" b="1" dirty="0" smtClean="0">
                <a:solidFill>
                  <a:prstClr val="black"/>
                </a:solidFill>
              </a:rPr>
              <a:t>ПЛАН </a:t>
            </a:r>
            <a:r>
              <a:rPr lang="sr-Cyrl-RS" sz="1800" b="1" dirty="0">
                <a:solidFill>
                  <a:prstClr val="black"/>
                </a:solidFill>
              </a:rPr>
              <a:t>НАПЛАТЕ </a:t>
            </a:r>
            <a:r>
              <a:rPr lang="sr-Cyrl-RS" sz="1800" b="1" dirty="0" smtClean="0">
                <a:solidFill>
                  <a:prstClr val="black"/>
                </a:solidFill>
              </a:rPr>
              <a:t>ПОТРАЖИВАЊА ПОЛАЗИ ОД: </a:t>
            </a:r>
          </a:p>
          <a:p>
            <a:pPr algn="just">
              <a:buFont typeface="+mj-lt"/>
              <a:buAutoNum type="arabicPeriod"/>
            </a:pPr>
            <a:r>
              <a:rPr lang="sr-Cyrl-RS" sz="1800" b="1" dirty="0" smtClean="0">
                <a:solidFill>
                  <a:prstClr val="black"/>
                </a:solidFill>
              </a:rPr>
              <a:t>ПОЈЕДИНАЧНО НАЈВЕЋИХ ПОТРАЖИВАЊА</a:t>
            </a:r>
          </a:p>
          <a:p>
            <a:pPr lvl="0" algn="just">
              <a:buFont typeface="+mj-lt"/>
              <a:buAutoNum type="arabicPeriod"/>
            </a:pPr>
            <a:r>
              <a:rPr lang="sr-Cyrl-RS" sz="1800" b="1" dirty="0" smtClean="0">
                <a:solidFill>
                  <a:prstClr val="black"/>
                </a:solidFill>
              </a:rPr>
              <a:t>СТАРОСТИ  </a:t>
            </a:r>
            <a:r>
              <a:rPr lang="sr-Cyrl-RS" sz="1800" b="1" dirty="0">
                <a:solidFill>
                  <a:prstClr val="black"/>
                </a:solidFill>
              </a:rPr>
              <a:t>ПОТРАЖИВАЊА</a:t>
            </a:r>
          </a:p>
          <a:p>
            <a:pPr algn="just">
              <a:buFont typeface="+mj-lt"/>
              <a:buAutoNum type="arabicPeriod"/>
            </a:pPr>
            <a:r>
              <a:rPr lang="sr-Cyrl-RS" sz="1800" b="1" dirty="0" smtClean="0"/>
              <a:t>КВАЛИТЕТ  РАЧУНОВОДСТВЕНИХ ИСПРАВА</a:t>
            </a:r>
          </a:p>
          <a:p>
            <a:pPr algn="just">
              <a:buFont typeface="+mj-lt"/>
              <a:buAutoNum type="arabicPeriod"/>
            </a:pPr>
            <a:r>
              <a:rPr lang="sr-Cyrl-RS" sz="1800" b="1" dirty="0" smtClean="0"/>
              <a:t>ПОТРАЖИВАЊА НА КОЈИМ ПОСТОЈЕ ОБЕЗБЕЂЕЊА</a:t>
            </a:r>
          </a:p>
          <a:p>
            <a:pPr algn="just">
              <a:buFont typeface="+mj-lt"/>
              <a:buAutoNum type="arabicPeriod"/>
            </a:pPr>
            <a:r>
              <a:rPr lang="sr-Cyrl-RS" sz="1800" b="1" dirty="0" smtClean="0"/>
              <a:t>ПОТРАЖИВАЊА ЗА КОЈЕ ПОСТОЈЕ ИЗВРШНЕ ИСПРАВЕ</a:t>
            </a:r>
          </a:p>
          <a:p>
            <a:pPr algn="just">
              <a:buFont typeface="+mj-lt"/>
              <a:buAutoNum type="arabicPeriod"/>
            </a:pPr>
            <a:r>
              <a:rPr lang="sr-Cyrl-RS" sz="1800" b="1" dirty="0">
                <a:solidFill>
                  <a:prstClr val="black"/>
                </a:solidFill>
              </a:rPr>
              <a:t>ПОТРАЖИВАЊА ЗА КОЈЕ </a:t>
            </a:r>
            <a:r>
              <a:rPr lang="sr-Cyrl-RS" sz="1800" b="1" dirty="0" smtClean="0">
                <a:solidFill>
                  <a:prstClr val="black"/>
                </a:solidFill>
              </a:rPr>
              <a:t>ПОСТОЈЕ УСАГЛАШЕНА ПОТРАЖИВАЊА</a:t>
            </a:r>
            <a:endParaRPr lang="sr-Cyrl-RS" sz="1800" b="1" dirty="0" smtClean="0"/>
          </a:p>
          <a:p>
            <a:pPr lvl="0" algn="just"/>
            <a:r>
              <a:rPr lang="sr-Cyrl-RS" sz="1800" b="1" dirty="0">
                <a:solidFill>
                  <a:prstClr val="black"/>
                </a:solidFill>
              </a:rPr>
              <a:t>У ФУНКЦИЈИ НАПЛАТЕ ПОТРАЖИВАЊА ЈЕ И АНАЛИЗА  ДУЖНИКА СА НАЈВЕЋИМ </a:t>
            </a:r>
            <a:r>
              <a:rPr lang="sr-Cyrl-RS" sz="1800" b="1" dirty="0" smtClean="0">
                <a:solidFill>
                  <a:prstClr val="black"/>
                </a:solidFill>
              </a:rPr>
              <a:t>ПРОМЕТИМА, </a:t>
            </a:r>
            <a:r>
              <a:rPr lang="sr-Cyrl-RS" sz="1800" b="1" dirty="0">
                <a:solidFill>
                  <a:prstClr val="black"/>
                </a:solidFill>
              </a:rPr>
              <a:t>БЕЗ ОБЗИРА НА УТВРЂЕНИ ИЗНОС ПОТРАЖИВАЊА</a:t>
            </a:r>
            <a:endParaRPr lang="en-US" sz="1800" b="1" dirty="0">
              <a:solidFill>
                <a:prstClr val="black"/>
              </a:solidFill>
            </a:endParaRPr>
          </a:p>
          <a:p>
            <a:pPr marL="0" indent="0">
              <a:buNone/>
            </a:pPr>
            <a:endParaRPr lang="sr-Cyrl-RS" sz="1800" dirty="0" smtClean="0"/>
          </a:p>
          <a:p>
            <a:pPr marL="0" indent="0">
              <a:buNone/>
            </a:pPr>
            <a:endParaRPr lang="en-US" sz="1800" dirty="0"/>
          </a:p>
        </p:txBody>
      </p:sp>
    </p:spTree>
    <p:extLst>
      <p:ext uri="{BB962C8B-B14F-4D97-AF65-F5344CB8AC3E}">
        <p14:creationId xmlns:p14="http://schemas.microsoft.com/office/powerpoint/2010/main" val="2494544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781128"/>
          </a:xfrm>
        </p:spPr>
        <p:txBody>
          <a:bodyPr/>
          <a:lstStyle/>
          <a:p>
            <a:pPr algn="just"/>
            <a:r>
              <a:rPr lang="sr-Cyrl-RS" sz="1800" b="1" dirty="0" smtClean="0"/>
              <a:t>ДОБРОВОЉНА НАПЛАТА ПОТРАЖИВАЊА </a:t>
            </a:r>
            <a:r>
              <a:rPr lang="sr-Cyrl-RS" sz="1800" dirty="0" smtClean="0"/>
              <a:t>ЈЕ УГЛАВНОМ  ОД ДУЖНИКА СТЕЧАЈНОГ ДУЖНИКА КОЈИ СУ СЕ ОДАЗВАЛИ НА ПОЗИВ-ОБАВЕШТЕЊЕ ДА ИЗМИРЕ ДУГОВАЊА ПРЕМА СТЕЧАЈНОМ ДУЖНИКУ НАКОН ОТВАРАЊА СТЕЧАЈА</a:t>
            </a:r>
          </a:p>
          <a:p>
            <a:pPr algn="just"/>
            <a:r>
              <a:rPr lang="sr-Cyrl-RS" sz="1800" dirty="0" smtClean="0"/>
              <a:t>У ПОСТУПКУ НАПЛАТЕ ПОСТОЈЕ ДУЖНИЦИ КОЈИ НИСУ САГЛАСНИ СА НАВЕДЕНИМ ДУГОМ, ОБИЧНО ИСТИЧУ КОНТРА ПОТРАЖИВАЊА ИЛИ ДОСТАВЉАЈУ  ДОКАЗЕ О ИЗМИРЕЊУ ДУГА У ЦЕЛИНИ ИЛИ ДЕЛИМИЧНО</a:t>
            </a:r>
          </a:p>
          <a:p>
            <a:pPr algn="just"/>
            <a:r>
              <a:rPr lang="sr-Cyrl-RS" sz="1800" dirty="0" smtClean="0"/>
              <a:t>ПОСЛЕДИЦА ОВИХ АКТИВНОСТИ  ЈЕ УСАГЛАШЕЊЕ ПОТРАЖИВАЊА И ОБАВЕЗА И ИСТИЦАЊЕ  КОМПЕНЗАЦИОНИХ  ЗАХТЕВА КОД  ПРИЈАВЕ ПОТАРЖИВАЊА</a:t>
            </a:r>
          </a:p>
          <a:p>
            <a:pPr algn="just"/>
            <a:r>
              <a:rPr lang="sr-Cyrl-RS" sz="1800" dirty="0" smtClean="0"/>
              <a:t>У ПРАКСИ КОД ВЕЋИХ ПОТРАЖИВАЊА  ПОСТОЈЕ ЗАХТЕВИ ЗА ИЗМИРЕЊЕМ САМО ОСНОВНОГ ДУГА УЗ ОТПИС КАМАТЕ И ИСПЛАТУ ГЛАВНИЦЕ НА РАТЕ, ОБЗИРОМ ДА СЕ РАДИ О РАДЊАМА ОД ИЗУЗЕТНОГ ЗНАЧАЈА НЕПХОДНО ЈЕ ДОБИТИ САГЛАСНОСТ ОДБОРА ПОВЕРИЛАЦА ЗА АКТИВНОСТИ ОТПИСА КАМАТЕ</a:t>
            </a:r>
          </a:p>
          <a:p>
            <a:pPr algn="just"/>
            <a:r>
              <a:rPr lang="sr-Cyrl-RS" sz="1800" dirty="0">
                <a:solidFill>
                  <a:prstClr val="black"/>
                </a:solidFill>
              </a:rPr>
              <a:t>ДОБРОВОЉНА НАПЛАТА </a:t>
            </a:r>
            <a:r>
              <a:rPr lang="sr-Cyrl-RS" sz="1800" dirty="0" smtClean="0">
                <a:solidFill>
                  <a:prstClr val="black"/>
                </a:solidFill>
              </a:rPr>
              <a:t>ПОТРАЖИВАЊА ИМА ЗА ПОСЛЕДИЦУ БРЗО ПРИКУПЉАЊЕ СРЕДСТАВА ЗА НЕОПХОДНО ВОЂЕЊЕ СТЕЧАЈНОГ ПОСТУПКА И СМАЊЕЊЕ ТРОШКОВА НАПЛАТЕ</a:t>
            </a:r>
            <a:endParaRPr lang="sr-Cyrl-RS" sz="1800" dirty="0" smtClean="0"/>
          </a:p>
          <a:p>
            <a:endParaRPr lang="en-US" sz="1800" dirty="0"/>
          </a:p>
        </p:txBody>
      </p:sp>
    </p:spTree>
    <p:extLst>
      <p:ext uri="{BB962C8B-B14F-4D97-AF65-F5344CB8AC3E}">
        <p14:creationId xmlns:p14="http://schemas.microsoft.com/office/powerpoint/2010/main" val="862283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400600"/>
          </a:xfrm>
        </p:spPr>
        <p:txBody>
          <a:bodyPr/>
          <a:lstStyle/>
          <a:p>
            <a:pPr algn="just"/>
            <a:r>
              <a:rPr lang="sr-Cyrl-RS" sz="1800" b="1" dirty="0" smtClean="0"/>
              <a:t>НАПЛАТА ПОТРАЖИВАЊА </a:t>
            </a:r>
            <a:r>
              <a:rPr lang="sr-Cyrl-RS" sz="1800" b="1" dirty="0">
                <a:solidFill>
                  <a:prstClr val="black"/>
                </a:solidFill>
              </a:rPr>
              <a:t>У ПОСТУПКУ </a:t>
            </a:r>
            <a:r>
              <a:rPr lang="sr-Cyrl-RS" sz="1800" b="1" dirty="0" smtClean="0">
                <a:solidFill>
                  <a:prstClr val="black"/>
                </a:solidFill>
              </a:rPr>
              <a:t>ИЗВРШЕЊА </a:t>
            </a:r>
            <a:r>
              <a:rPr lang="sr-Cyrl-RS" sz="1800" dirty="0" smtClean="0">
                <a:solidFill>
                  <a:prstClr val="black"/>
                </a:solidFill>
              </a:rPr>
              <a:t>ОДОНСИ СЕ НА ПОТРАЖИВАЊА КОЈА СУ ОБЕЗБЕЂЕНА-</a:t>
            </a:r>
            <a:r>
              <a:rPr lang="sr-Cyrl-RS" sz="1800" dirty="0" smtClean="0"/>
              <a:t> МЕНИЦАМА, БАНКАРСКИМ ГАРАНЦИЈАМА, ХИПОТЕКОМ, ЗАЛОГОМ, ЈЕМСТВОМ ИЛИ ПОСТОЈИ  ПРАВОСНАЖНА И ИЗВРШНА ПРЕСУДА.</a:t>
            </a:r>
          </a:p>
          <a:p>
            <a:pPr algn="just"/>
            <a:r>
              <a:rPr lang="sr-Cyrl-RS" sz="1800" dirty="0" smtClean="0"/>
              <a:t>ОВАКВА ПОТРАЖИВАЊА СЕ УГЛАВНОМ НАПЛАЋУЈУ БРЗО И У ЦЕЛОСТИ</a:t>
            </a:r>
          </a:p>
          <a:p>
            <a:pPr algn="just"/>
            <a:r>
              <a:rPr lang="sr-Cyrl-RS" sz="1800" dirty="0" smtClean="0"/>
              <a:t>У ПРАКСИ СУ ВЕОМА РЕТКА НАВЕДЕНА ПОТРАЖИВАЊА И ОНА СЕ УГЛАВНОМ ПОЈАВЉУЈУ  У СТЕЧАЈЕВИМА БАНАКА  ИЛИ ДРУГИХ ФИНАСИЈСКИХ  ОРГАНИЗАЦИЈА</a:t>
            </a:r>
          </a:p>
          <a:p>
            <a:pPr algn="just"/>
            <a:endParaRPr lang="sr-Cyrl-RS" sz="1800" dirty="0"/>
          </a:p>
          <a:p>
            <a:pPr algn="just"/>
            <a:r>
              <a:rPr lang="sr-Cyrl-RS" sz="1800" b="1" dirty="0" smtClean="0"/>
              <a:t>НАПЛАТА ПОТРАЖИВАЊА У СУДСКИМ ПОСТУПЦИМА-ПАРНИЦЕ</a:t>
            </a:r>
          </a:p>
          <a:p>
            <a:pPr algn="just"/>
            <a:r>
              <a:rPr lang="sr-Cyrl-RS" sz="1800" dirty="0" smtClean="0"/>
              <a:t>НАЈВЕЋИ ДЕО НАПЛАЋЕНИХ ПОТРАЖИВАЊА ОД ДУЖНИКА СТЕЧАЈНОГ ДУЖНИКА ОТПАДА НА НАПЛАТУ У СУДСКИМ ПОСТУПЦИМА</a:t>
            </a:r>
            <a:endParaRPr lang="en-US" sz="1800" dirty="0" smtClean="0"/>
          </a:p>
          <a:p>
            <a:pPr algn="just"/>
            <a:r>
              <a:rPr lang="sr-Cyrl-RS" sz="1800" dirty="0" smtClean="0"/>
              <a:t>КАДА СЕ ИСЦРПЕ МОГУЋНОСТИ ДОБРОВЉНЕ НАПЛАТЕ ПОТРАЖИВАЊА И КАДА ДУЖНИЦИ НЕ ПОСТУПЕ ПО ОПОМЕНАМА У ВРЛО КРАТКОМ РОКУ ПРИСТУПАМО ПОСТУПКУ  УТУЖЕЊА </a:t>
            </a:r>
          </a:p>
          <a:p>
            <a:pPr algn="just"/>
            <a:r>
              <a:rPr lang="sr-Cyrl-RS" sz="1800" dirty="0" smtClean="0"/>
              <a:t>КВАЛИТЕТ НАПЛАТЕ ПОТРАЖИВАЊА И УСПЕХА У ПАРНИЦАМА ЗАВИСИ ОД КВАЛИТЕТА МАТЕРИЈАЛНО ФИНАНСИЈСКЕ ДОКУМЕНТАЦИЈЕ СТЕЧАЈНОГ ДУЖНИКА</a:t>
            </a:r>
          </a:p>
          <a:p>
            <a:endParaRPr lang="en-US" sz="1800" b="1" dirty="0"/>
          </a:p>
        </p:txBody>
      </p:sp>
    </p:spTree>
    <p:extLst>
      <p:ext uri="{BB962C8B-B14F-4D97-AF65-F5344CB8AC3E}">
        <p14:creationId xmlns:p14="http://schemas.microsoft.com/office/powerpoint/2010/main" val="249577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sr-Cyrl-RS" sz="1800" dirty="0" smtClean="0"/>
              <a:t>ПРЕДХОДНО ПИТАЊЕ ЈЕ ДА ЛИ СТЕЧАЈНИ ДУЖНИК ПОСЕДУЈЕ СРЕДСТАВА ЗА ВОЂЕЊЕ ДУГИХ ПАРНИЦА И ДА ЛИ СУ ПОВЕРИОЦИ ЗАИНТЕРЕСОВАНИ ЗА УПЛАТУ ДОДАТНОГ ПРЕДУЈМА ЗА ВОЂЕЊЕ ПАРНИЦА, СТЕЧАЈА.</a:t>
            </a:r>
          </a:p>
          <a:p>
            <a:pPr algn="just"/>
            <a:r>
              <a:rPr lang="sr-Cyrl-RS" sz="1800" dirty="0" smtClean="0"/>
              <a:t> ТАКОЂЕ ЈЕДНО ОД ПРАКТИЧНИХ ПИТАЊА И МОГУЋИХ РЕШЕЊА ЈЕ ДА СУДОВИ ОСЛОБОДЕ СТЕЧАЈНЕ ДУЖНИКА ПЛАЋАЊА ТАКСЕ ИЛИ ДА СЕ ТАКСА ПЛАЋА ПРИ ЗАКЉУЧЕЊУ СТЕЧАЈНОГ ПОСТУПКА</a:t>
            </a:r>
          </a:p>
          <a:p>
            <a:pPr algn="just"/>
            <a:r>
              <a:rPr lang="sr-Cyrl-RS" sz="1800" dirty="0" smtClean="0"/>
              <a:t>ЗБОГ НЕДОСТАТКА СРЕДСТАВА И НЕЗАИНТЕРЕСОВАНОСТИ ПОВЕРИОЦА ЗА ВОЂЕЊЕМ ПАРНИЦА И ФИНАНСИРАЊЕМ ТРОШКОВА ВЕЛИКИ БРОЈ ПОТРАЖИВАЊА СЕ НИКАДА И НЕ НАПЛАТИ</a:t>
            </a:r>
          </a:p>
          <a:p>
            <a:pPr algn="just"/>
            <a:r>
              <a:rPr lang="sr-Cyrl-RS" sz="1800" dirty="0" smtClean="0"/>
              <a:t>У ПРАКСИ СЕ ЧЕСТО ДЕШАВА И БЛОКАДА СТЕЧАЈНИХ ДУЖНИКА ОД СТРАНЕ СУДОВА ЗБОГ НЕПЛАЋЕНИХ ТАКСИ …ПРИМЕРИ</a:t>
            </a:r>
          </a:p>
          <a:p>
            <a:pPr algn="just"/>
            <a:r>
              <a:rPr lang="sr-Cyrl-RS" sz="1800" dirty="0" smtClean="0"/>
              <a:t>ПРАКТИЧНИ ПРОБЛЕМИ И ТЕШКОЋЕ СУ НАПЛАТА ПОТРАЖИВАЊА КАДА НЕ ПОСЕДУЈЕМО КОМПЛЕТНУ ДОКУМЕНТАЦИЈУ, ШТО НАМ СМАЊУЈЕ УСПЕХ У ПОКРЕНУТИМ ПАРНИЦАМА</a:t>
            </a:r>
          </a:p>
          <a:p>
            <a:pPr marL="0" indent="0">
              <a:buNone/>
            </a:pPr>
            <a:endParaRPr lang="en-US" sz="1800" dirty="0"/>
          </a:p>
        </p:txBody>
      </p:sp>
    </p:spTree>
    <p:extLst>
      <p:ext uri="{BB962C8B-B14F-4D97-AF65-F5344CB8AC3E}">
        <p14:creationId xmlns:p14="http://schemas.microsoft.com/office/powerpoint/2010/main" val="14176888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sr-Cyrl-RS" sz="1800" dirty="0">
                <a:solidFill>
                  <a:prstClr val="black"/>
                </a:solidFill>
              </a:rPr>
              <a:t>У ПРАКСИ ОВИ ПРОБЛЕМИ СЕ РЕШАВАЈУ ИЗДАВАЊЕМ ПЛАТНИХ НАЛОГА </a:t>
            </a:r>
            <a:r>
              <a:rPr lang="sr-Cyrl-RS" sz="1800" dirty="0" smtClean="0">
                <a:solidFill>
                  <a:prstClr val="black"/>
                </a:solidFill>
              </a:rPr>
              <a:t>А КАО ВЕРОДОСТОЈНУ ИСПРАВУ  СТЕЧАЈНИ УПРАВНИК ДОСТАВЉА  ИЗВОД ИЗ ОВЕРЕНИХ  ПОСЛОВНИХ  КЊИГА </a:t>
            </a:r>
          </a:p>
          <a:p>
            <a:pPr lvl="0" algn="just"/>
            <a:r>
              <a:rPr lang="sr-Cyrl-RS" sz="1800" dirty="0" smtClean="0">
                <a:solidFill>
                  <a:prstClr val="black"/>
                </a:solidFill>
              </a:rPr>
              <a:t>НАПЛАТА ПОТРАЖИВАЊА У  ПАРНИЧНИМ ПОСТУПЦИМА ЗАХТЕВА ЗНАТНА НОВЧАНА СРЕДСТАВА И ПРОДУЖАВА  ТРАЈАЊЕ СТЕЧАЈНОГ ПОСТУПКА</a:t>
            </a:r>
          </a:p>
          <a:p>
            <a:pPr lvl="0" algn="just"/>
            <a:r>
              <a:rPr lang="sr-Cyrl-RS" sz="1800" dirty="0" smtClean="0">
                <a:solidFill>
                  <a:prstClr val="black"/>
                </a:solidFill>
              </a:rPr>
              <a:t>У ПРАКСИ СЕ ЧЕСТО ДЕШАВА ДА ТУЖЕНА СТРАНА У ТОКУ  СУДСКОГ ПОСТУПКА ПРЕДЛОЖИ СУДСКО ПОРАВНАЊЕ</a:t>
            </a:r>
            <a:r>
              <a:rPr lang="sr-Latn-RS" sz="1800" dirty="0" smtClean="0">
                <a:solidFill>
                  <a:prstClr val="black"/>
                </a:solidFill>
              </a:rPr>
              <a:t> </a:t>
            </a:r>
            <a:r>
              <a:rPr lang="sr-Cyrl-RS" sz="1800" dirty="0" smtClean="0">
                <a:solidFill>
                  <a:prstClr val="black"/>
                </a:solidFill>
              </a:rPr>
              <a:t>ИЛИ СУДИЈА ПРЕДЛОЖИ РЕШЕЊЕ ПУТЕМ МЕДИЈАЦИЈЕ ШТО ПОДРАЗУМЕВА И ОДРЕЂЕНА ПОПУШТАЊА, ОТПИСЕ КАМАТА ИСПЛАТЕ НА РАТЕ И ДР.</a:t>
            </a:r>
            <a:r>
              <a:rPr lang="sr-Cyrl-RS" sz="1800" dirty="0">
                <a:solidFill>
                  <a:prstClr val="black"/>
                </a:solidFill>
              </a:rPr>
              <a:t> </a:t>
            </a:r>
            <a:r>
              <a:rPr lang="sr-Cyrl-RS" sz="1800" dirty="0" smtClean="0">
                <a:solidFill>
                  <a:prstClr val="black"/>
                </a:solidFill>
              </a:rPr>
              <a:t>ОБЗИРОМ </a:t>
            </a:r>
            <a:r>
              <a:rPr lang="sr-Cyrl-RS" sz="1800" dirty="0">
                <a:solidFill>
                  <a:prstClr val="black"/>
                </a:solidFill>
              </a:rPr>
              <a:t>ДА СЕ РАДИ О РАДЊАМА ОД ИЗУЗЕТНОГ ЗНАЧАЈА НЕПХОДНО ЈЕ </a:t>
            </a:r>
            <a:r>
              <a:rPr lang="sr-Cyrl-RS" sz="1800" dirty="0" smtClean="0">
                <a:solidFill>
                  <a:prstClr val="black"/>
                </a:solidFill>
              </a:rPr>
              <a:t> ДОБИТИ </a:t>
            </a:r>
            <a:r>
              <a:rPr lang="sr-Cyrl-RS" sz="1800" dirty="0">
                <a:solidFill>
                  <a:prstClr val="black"/>
                </a:solidFill>
              </a:rPr>
              <a:t>САГЛАСНОСТ </a:t>
            </a:r>
            <a:r>
              <a:rPr lang="sr-Cyrl-RS" sz="1800" dirty="0" smtClean="0">
                <a:solidFill>
                  <a:prstClr val="black"/>
                </a:solidFill>
              </a:rPr>
              <a:t> ОДБОРА  ПОВЕРИЛАЦА</a:t>
            </a:r>
          </a:p>
          <a:p>
            <a:pPr lvl="0" algn="just"/>
            <a:r>
              <a:rPr lang="sr-Cyrl-RS" sz="1800" dirty="0" smtClean="0">
                <a:solidFill>
                  <a:prstClr val="black"/>
                </a:solidFill>
              </a:rPr>
              <a:t>ПРЕДНОСТ НАВЕДЕНИХ СПОРАЗУМА ЈЕ ШТО ИМАЈУ СНАГУ ИЗВРШЕНЕ ИСПРАВЕ  А СТРАНКЕ МОГУ  УЧЕСТВОВАТИ  У ЊЕГОВОЈ ПИСАНОЈ ИЗРАДИ</a:t>
            </a:r>
          </a:p>
          <a:p>
            <a:pPr lvl="0" algn="just"/>
            <a:r>
              <a:rPr lang="sr-Cyrl-RS" sz="1800" dirty="0" smtClean="0">
                <a:solidFill>
                  <a:prstClr val="black"/>
                </a:solidFill>
              </a:rPr>
              <a:t>ОТКРИВАЊЕ СКРИВЕНИХ ПОТРАЖИВАЊА, КОЈА НИСУ ИСКАЗАНА  У САЛДИМА ПОСЛОВНИХ КЊИГА СТЕЧАЈНОГ ДУЖНИКА</a:t>
            </a:r>
            <a:endParaRPr lang="sr-Cyrl-RS" sz="1800" dirty="0">
              <a:solidFill>
                <a:prstClr val="black"/>
              </a:solidFill>
            </a:endParaRPr>
          </a:p>
          <a:p>
            <a:endParaRPr lang="en-US" sz="1800" dirty="0"/>
          </a:p>
        </p:txBody>
      </p:sp>
    </p:spTree>
    <p:extLst>
      <p:ext uri="{BB962C8B-B14F-4D97-AF65-F5344CB8AC3E}">
        <p14:creationId xmlns:p14="http://schemas.microsoft.com/office/powerpoint/2010/main" val="3949000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sr-Cyrl-RS" sz="1800" dirty="0" smtClean="0">
                <a:solidFill>
                  <a:prstClr val="black"/>
                </a:solidFill>
              </a:rPr>
              <a:t>ОТКРИВАЈУ СЕ У АНАЛИЗИ  </a:t>
            </a:r>
            <a:r>
              <a:rPr lang="sr-Cyrl-RS" sz="1800" dirty="0">
                <a:solidFill>
                  <a:prstClr val="black"/>
                </a:solidFill>
              </a:rPr>
              <a:t>ДУЖНИКА СА НАЈВЕЋИМ </a:t>
            </a:r>
            <a:r>
              <a:rPr lang="sr-Cyrl-RS" sz="1800" dirty="0" smtClean="0">
                <a:solidFill>
                  <a:prstClr val="black"/>
                </a:solidFill>
              </a:rPr>
              <a:t>ПРОМЕТИМА У ПОСЛЕДЊИХ ПЕТ ГОДИНА ПРЕ ПОКРЕТАЊА СТЕЧАЈА. </a:t>
            </a:r>
          </a:p>
          <a:p>
            <a:pPr lvl="0" algn="just"/>
            <a:r>
              <a:rPr lang="sr-Cyrl-RS" sz="1800" dirty="0" smtClean="0">
                <a:solidFill>
                  <a:prstClr val="black"/>
                </a:solidFill>
              </a:rPr>
              <a:t>ПРИМЕРИ ИЗ ПРАКСЕ: ИЗДВОЈИМО  КУПЦЕ(ДУЖНИКЕ СТЕЧАЈНОГ ДУЖНИКА) КОЈИ СУ ИМАЛИ НАЈВЕЋИ ПРОМЕТ СА СТЕЧАЈНИМ ДУЖНИКОМ У ПОСЛЕДЊИХ ПЕТ ГОДИНА. УГЛАВНОМ ЊИХОВА ДУГОВАЊА СУ НЕЗНАТНА, НЕКИ СУ ИМАЛИ ВЕОМА МАЛЕ ДУГОВЕ А ПОЈЕДИНИ СУ ПОКАЗИВАЛИ САЛДО НУЛА(БЕЗ ДУГОВАЊА). ДРУГИ КОРАК АНАЛИЗЕ ЈЕ КАКО СУ ДУГОВИ ЗАТВОРЕНИ (ПЛАЋЕНИ) И КАДА.  ПО ПРАВИЛУ  ДУГОВИ СУ ЗАТВОРЕНИ У ПОСЛЕДЊОЈ ГОДИНИ ПРЕ ПОКРЕТАЊА СТЕЧАЈА И ТО КЊИЖНИМ ОДОБРЕЊИМА НА ЦЕО САЛДО ДУГОВАЊА. АНАЛИЗОМ КЊИЖНИХ ОДОБРЕЊА УТВРЂЕНО ЈЕ ДА ИСТА НЕ ПРЕДСТАВЉАЈУ ВЕРОДОСТОЈНЕ РАЧУНОВОДСТВЕНЕ ИСПРАВЕ, НАИМЕ НАВЕДЕНА КЊИЖНА ОДОБРЕЊА НЕИСКАЗУЈУ НА НЕДВОСМИСЛЕН НАЧИН ОСНОВ, ВРСТУ И САДРЖАЈ ПОСЛОВНЕ ПРОМЕНЕ. УНЕСЕНИ САДРЖАЈ  У КЊИЖНО ОДОБРЕЊЕ НЕМА ПРАВНИ ОСНОВ, САДРЖАЈ НЕ ОДГОВАРА СТВАРНОМ СТАЊУ ПРОМЕТА.</a:t>
            </a:r>
          </a:p>
          <a:p>
            <a:pPr marL="0" lvl="0" indent="0">
              <a:buNone/>
            </a:pPr>
            <a:endParaRPr lang="sr-Cyrl-RS" sz="1800" dirty="0" smtClean="0">
              <a:solidFill>
                <a:prstClr val="black"/>
              </a:solidFill>
            </a:endParaRPr>
          </a:p>
          <a:p>
            <a:pPr marL="0" lvl="0" indent="0">
              <a:buNone/>
            </a:pPr>
            <a:endParaRPr lang="en-US" sz="1800" dirty="0"/>
          </a:p>
        </p:txBody>
      </p:sp>
    </p:spTree>
    <p:extLst>
      <p:ext uri="{BB962C8B-B14F-4D97-AF65-F5344CB8AC3E}">
        <p14:creationId xmlns:p14="http://schemas.microsoft.com/office/powerpoint/2010/main" val="2164635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sr-Cyrl-RS" sz="1800" dirty="0" smtClean="0"/>
              <a:t>АНАЛИЗОМ ПРОМЕТА МОГУ СЕ КОНСТАТОВАТИ И УСТУПАЊА БЕЗ ОСНОВА ИЛИ БЕЗ ПРОТИВЧИНИДБЕ.</a:t>
            </a:r>
          </a:p>
          <a:p>
            <a:pPr algn="just"/>
            <a:r>
              <a:rPr lang="sr-Cyrl-RS" sz="1800" dirty="0" smtClean="0"/>
              <a:t>ТАКОЂЕ ЕВИДЕНТНЕ СУ И ФИКТИВНЕ УСЛУГЕ У ИЗДАТИМ РАЧУНИМА БЕЗ ДОКАЗА ДА СУ ИЗВРШЕНЕ</a:t>
            </a:r>
          </a:p>
          <a:p>
            <a:pPr algn="just"/>
            <a:r>
              <a:rPr lang="sr-Cyrl-RS" sz="1800" dirty="0" smtClean="0"/>
              <a:t>СВЕ НАВЕДЕНО ЈЕ ПРЕДМЕТ ПОБОЈНИХ ТУЖБИ И МОГУЋЕ НАПЛАТЕ СКРИВЕНИХ ПОТРАЖИВАЊА</a:t>
            </a:r>
          </a:p>
          <a:p>
            <a:pPr algn="just"/>
            <a:r>
              <a:rPr lang="sr-Cyrl-RS" sz="1800" dirty="0" smtClean="0"/>
              <a:t>ПРОБЛЕМИ КОЈИ СЕ КОСТАНТНО ЈАВЉАЈУ У НАВЕДЕНИМ СЛУЧАЈЕВИМА ЈЕ ДА СТЕЧАЈНИ УПРАВНИЦИ НЕ МОГУ ДА УЂУ У ПОСЕД МАТЕРИЈАЛНО ФИНАНСИЈСКЕ ДОКУМЕНТАЦИЈЕ  КОЈА ЈЕ НАВЕДЕНА У ПОСЛОВНИМ КЊИГАМА СТЕЧАЈНОГ ДУЖНИКА, ЧЕСТИ АРГУМЕНТИ СУ ЗАПИСНИЦИ О ПОЖАРУ, ПОПЛАВИ И ДР.</a:t>
            </a:r>
          </a:p>
          <a:p>
            <a:pPr algn="just"/>
            <a:r>
              <a:rPr lang="sr-Cyrl-RS" sz="1800" dirty="0" smtClean="0"/>
              <a:t>ПРОБЛЕМИ КОД НАПЛАТЕ ПОТРАЖИВАЊА ПОБОЈНИМ ТУЖБАМА ЈЕ НЕДОСТАТАК СРЕДСТАВА И ВИШЕГОДИШЊЕ ПАРНИЦЕ, ШТО СТЕЧАЈНИ ПОСТУПАК ПРОДУЖАВА И НАПЛАТУ  ЧИНИ  НЕИЗВЕСНОМ</a:t>
            </a:r>
            <a:endParaRPr lang="en-US" sz="1800" dirty="0"/>
          </a:p>
        </p:txBody>
      </p:sp>
    </p:spTree>
    <p:extLst>
      <p:ext uri="{BB962C8B-B14F-4D97-AF65-F5344CB8AC3E}">
        <p14:creationId xmlns:p14="http://schemas.microsoft.com/office/powerpoint/2010/main" val="3384429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60848"/>
            <a:ext cx="8229600" cy="4464496"/>
          </a:xfrm>
        </p:spPr>
        <p:txBody>
          <a:bodyPr/>
          <a:lstStyle/>
          <a:p>
            <a:pPr algn="just"/>
            <a:r>
              <a:rPr lang="sr-Cyrl-RS" sz="1800" b="1" dirty="0" smtClean="0"/>
              <a:t>У СТЕЧАЈНИМ ПОСТУПЦИМА НАЈЧЕШЋА ПРОДАЈА ПОТРАЖИВАЊА ЈЕ КРОЗ ПРОДАЈУ ПРАВНОГ ЛИЦА</a:t>
            </a:r>
          </a:p>
          <a:p>
            <a:pPr algn="just"/>
            <a:r>
              <a:rPr lang="sr-Cyrl-RS" sz="1800" b="1" dirty="0" smtClean="0"/>
              <a:t>ВЕОМА ЈЕ РЕТКА ПРОДАЈА САМО ПОТРАЖИВАЊА СТЕЧАЈНОГ ДУЖНИКА, РАЗЛОГ ЈЕ  ЈАСАН, ВЕОМА ЛОШ КВАЛИТЕТ ПОТРАЖИВАЊА СТЕЧАЈНИХ ДУЖНИКА</a:t>
            </a:r>
          </a:p>
          <a:p>
            <a:pPr algn="just"/>
            <a:r>
              <a:rPr lang="sr-Cyrl-RS" sz="1800" b="1" dirty="0" smtClean="0"/>
              <a:t>ОБЗИРОМ ДА ПРОДАЈА ПОТРАЖИВАЊА У СТЕЧАЈУ НИЈЕ ПОСЕБНО УРЕЂЕНА ЗАКОНОМ И НАЦИОНАЛНИМ СТАНДАРДИМА ,ТО БИ СЕ ПРОДАЈА ПОТРАЖИВАЊА ВРШИЛА  СЛЕДСТВЕНО ЗАКОНИМА КОЈИ РЕГУЛИШУ НАЧИН И ПОСТУПАК  УНОВЧЕЊА  ИМОВИНЕ  СТЕЧАЈНОГ  ДУЖНИКА</a:t>
            </a:r>
          </a:p>
          <a:p>
            <a:pPr algn="just"/>
            <a:r>
              <a:rPr lang="sr-Cyrl-RS" sz="1800" b="1" dirty="0" smtClean="0"/>
              <a:t>НАКОН ПРОЦЕНЕ ПОТРАЖИВАЊА КОЈУ БИ МОГЛИ ДА РАДЕ СУДСКИ ВЕШТАЦИ ИЛИ РЕВИЗОРИ ПРИСТУПИЛО БИ СЕ ПРОДАЈИ ГРУПЕ ПОТРАЖИВАЊА ИЛИ СВИХ ПОТРАЖИВАЊА СТЕЧАЈНОГ ДУЖНИКА</a:t>
            </a:r>
          </a:p>
          <a:p>
            <a:pPr algn="just"/>
            <a:r>
              <a:rPr lang="sr-Cyrl-RS" sz="1800" b="1" dirty="0" smtClean="0"/>
              <a:t>ЧЕСТА ЈЕ ПОЈАВА ДА СУ НА ПОТРАЖИВАЊИМА СТЕЧАЈНОГ ДУЖНИКА УСТАНОВЉЕНЕ  ЗАЛОГЕ ПА БИ ОВА ПОТАРЖИВАЊА БИЛА  НАМИРЕНА ПО РЕДОСЛЕДУ  УПИСА  РАЗЛУЧНИМ ПОВЕРИОЦИМА.</a:t>
            </a:r>
            <a:endParaRPr lang="en-US" sz="1800" b="1" dirty="0"/>
          </a:p>
        </p:txBody>
      </p:sp>
      <p:sp>
        <p:nvSpPr>
          <p:cNvPr id="3" name="TextBox 2"/>
          <p:cNvSpPr txBox="1"/>
          <p:nvPr/>
        </p:nvSpPr>
        <p:spPr>
          <a:xfrm>
            <a:off x="539552" y="1412776"/>
            <a:ext cx="8208912" cy="461665"/>
          </a:xfrm>
          <a:prstGeom prst="rect">
            <a:avLst/>
          </a:prstGeom>
          <a:noFill/>
        </p:spPr>
        <p:txBody>
          <a:bodyPr wrap="square" rtlCol="0">
            <a:spAutoFit/>
          </a:bodyPr>
          <a:lstStyle/>
          <a:p>
            <a:r>
              <a:rPr lang="sr-Cyrl-RS" sz="2400" b="1" dirty="0" smtClean="0"/>
              <a:t>ПРОДАЈА ПОТРАЖИВАЊА</a:t>
            </a:r>
            <a:endParaRPr lang="en-US" sz="2400" b="1" dirty="0"/>
          </a:p>
        </p:txBody>
      </p:sp>
    </p:spTree>
    <p:extLst>
      <p:ext uri="{BB962C8B-B14F-4D97-AF65-F5344CB8AC3E}">
        <p14:creationId xmlns:p14="http://schemas.microsoft.com/office/powerpoint/2010/main" val="19949008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8840"/>
            <a:ext cx="8229600" cy="4320480"/>
          </a:xfrm>
        </p:spPr>
        <p:txBody>
          <a:bodyPr/>
          <a:lstStyle/>
          <a:p>
            <a:pPr algn="just"/>
            <a:r>
              <a:rPr lang="sr-Cyrl-RS" sz="1800" b="1" dirty="0" smtClean="0"/>
              <a:t>РАДЊЕ ПРЕНОСА И ОТПИСА ПОТРАЖИВАЊА  СЕ ВРШЕ НАЈКАСНИЈЕ ПРЕД ЗАКЉУЧЕЊЕ СТЕЧАЈА</a:t>
            </a:r>
          </a:p>
          <a:p>
            <a:pPr algn="just"/>
            <a:r>
              <a:rPr lang="sr-Cyrl-RS" sz="1800" b="1" dirty="0" smtClean="0"/>
              <a:t>НЕ ПОСТОЈЕ ПРЕПРЕКЕ ОТПИСА ПОТРАЖИВАЊА И РАНИЈЕ АКО СУ СЕ СТЕКЛИ УСЛОВИ У СМИСЛУ ОБРАЗЛОЖЕНОГ ПРЕДЛОГА И ПОДНОШЕЊЕМ ДОКУМЕНТАЦИЈЕ  КОЈОМ СЕ ДОКАЗУЈЕ ДА СУ ПРЕДУЗЕТЕ И ИСЦРПЊЕНЕ СВЕ РАДЊЕ  НАПЛАТЕ ПОТРАЖИВАЊА</a:t>
            </a:r>
          </a:p>
          <a:p>
            <a:pPr algn="just"/>
            <a:r>
              <a:rPr lang="sr-Cyrl-RS" sz="1800" b="1" dirty="0" smtClean="0"/>
              <a:t>УСЛОВИ ЗА ПРЕНОС И ОТПИС ПОТРАЖИВАЊА СУ ИСПУЊЕНИ КАДА ЈЕ ИЗВЕСНО ДА СЕ НАВЕДЕНА ПОТРАЖИВАЊА НЕ МОГУ НАПЛАТИТИ А ТО ДОКАЗУЈЕМО:</a:t>
            </a:r>
          </a:p>
          <a:p>
            <a:pPr algn="just">
              <a:buFont typeface="+mj-lt"/>
              <a:buAutoNum type="arabicPeriod"/>
            </a:pPr>
            <a:r>
              <a:rPr lang="sr-Cyrl-RS" sz="1800" b="1" dirty="0" smtClean="0"/>
              <a:t>ДА СУ ПОТРАЖИВАЊА УТУЖЕНА</a:t>
            </a:r>
          </a:p>
          <a:p>
            <a:pPr algn="just">
              <a:buFont typeface="+mj-lt"/>
              <a:buAutoNum type="arabicPeriod"/>
            </a:pPr>
            <a:r>
              <a:rPr lang="sr-Cyrl-RS" sz="1800" b="1" dirty="0" smtClean="0"/>
              <a:t>ДА ЈЕ ПОКРЕНУТ ИЗВРШНИ ПОСТУПАК РАДИ НАПЛАТЕ ПОТРАЖИВАЊА</a:t>
            </a:r>
          </a:p>
          <a:p>
            <a:pPr algn="just">
              <a:buFont typeface="+mj-lt"/>
              <a:buAutoNum type="arabicPeriod"/>
            </a:pPr>
            <a:r>
              <a:rPr lang="sr-Cyrl-RS" sz="1800" b="1" dirty="0" smtClean="0"/>
              <a:t>ДА СУ ПОТРАЖИВАЊА ПРИЈАВЉЕНА У СТЕЧАЈНОМ ИЛИ ЛИКВИДАЦИОНОМ ПОСТУПКУ</a:t>
            </a:r>
          </a:p>
          <a:p>
            <a:pPr algn="just">
              <a:buFont typeface="+mj-lt"/>
              <a:buAutoNum type="arabicPeriod"/>
            </a:pPr>
            <a:r>
              <a:rPr lang="sr-Cyrl-RS" sz="1800" b="1" dirty="0" smtClean="0"/>
              <a:t>ДА ЈЕ ДУЖНИК БРИСАН</a:t>
            </a:r>
          </a:p>
          <a:p>
            <a:endParaRPr lang="en-US" sz="1800" dirty="0"/>
          </a:p>
        </p:txBody>
      </p:sp>
      <p:sp>
        <p:nvSpPr>
          <p:cNvPr id="4" name="TextBox 3"/>
          <p:cNvSpPr txBox="1"/>
          <p:nvPr/>
        </p:nvSpPr>
        <p:spPr>
          <a:xfrm>
            <a:off x="467544" y="1340768"/>
            <a:ext cx="8136904" cy="461665"/>
          </a:xfrm>
          <a:prstGeom prst="rect">
            <a:avLst/>
          </a:prstGeom>
          <a:noFill/>
        </p:spPr>
        <p:txBody>
          <a:bodyPr wrap="square" rtlCol="0">
            <a:spAutoFit/>
          </a:bodyPr>
          <a:lstStyle/>
          <a:p>
            <a:r>
              <a:rPr lang="sr-Cyrl-RS" sz="2400" b="1" dirty="0" smtClean="0"/>
              <a:t>ПРЕНОС И ОТПИС ПОТРАЖИВАЊА</a:t>
            </a:r>
            <a:endParaRPr lang="en-US" sz="2400" b="1" dirty="0"/>
          </a:p>
        </p:txBody>
      </p:sp>
    </p:spTree>
    <p:extLst>
      <p:ext uri="{BB962C8B-B14F-4D97-AF65-F5344CB8AC3E}">
        <p14:creationId xmlns:p14="http://schemas.microsoft.com/office/powerpoint/2010/main" val="4199351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2776"/>
            <a:ext cx="8229600" cy="5040560"/>
          </a:xfrm>
        </p:spPr>
        <p:txBody>
          <a:bodyPr/>
          <a:lstStyle/>
          <a:p>
            <a:pPr algn="just"/>
            <a:r>
              <a:rPr lang="sr-Cyrl-RS" sz="1800" b="1" dirty="0" smtClean="0"/>
              <a:t>ПРЕНОС ПОТРАЖИВАЊА ИЛИ ОТПИС  ЈЕ МОГУЋ УЗ ПРЕТХОДНУ САГЛАСНОСТ ОДБОРА ПОВЕРИЛАЦА, КОЈИ ЦЕНИ ПРЕДЛОГ И ДОКУМЕНТАЦИЈУ КОЈУ ПОДНОСИ СТЕЧАЈНИ УПРАВНИК</a:t>
            </a:r>
          </a:p>
          <a:p>
            <a:pPr algn="just"/>
            <a:r>
              <a:rPr lang="sr-Cyrl-RS" sz="1800" b="1" dirty="0" smtClean="0"/>
              <a:t>ПРАКТИЧНИ ПРОБЛЕМ У СТЕЧАЈЕВИМА ЈЕ ШТО ВЕЛИКИ БРОЈ ЧЛАНОВА ОДБОРА ПОВЕРИЛАЦА ЈЕ НЕАКТИВАН И НЕЗАИНТЕРЕСОВАН ПА ТО ДОДАТНО КОМПЛИКУЈЕ ДОНОШЕЊЕ ПОТРЕБНИХ ОДЛУКА ОДБОРА ПОВЕРИЛАЦА А КОЈЕ СУ НЕОПХОДНЕ У ПОСТУПКУ  ВОЂЕЊА И ЗАКЉУЧЕЊА СТЕЧАЈНОГ ПОСТУПКА</a:t>
            </a:r>
          </a:p>
          <a:p>
            <a:pPr algn="just"/>
            <a:r>
              <a:rPr lang="sr-Cyrl-RS" sz="1800" b="1" dirty="0" smtClean="0"/>
              <a:t>МОГУЋЕ РЕШЕЊЕ У КОМУНИКАЦИЈИ СА ОДБОРОМ ПОВЕРИЛАЦА ЈЕ </a:t>
            </a:r>
            <a:r>
              <a:rPr lang="sr-Cyrl-RS" sz="1800" b="1" dirty="0" smtClean="0">
                <a:solidFill>
                  <a:prstClr val="black"/>
                </a:solidFill>
              </a:rPr>
              <a:t>ПРИМЕНА </a:t>
            </a:r>
            <a:r>
              <a:rPr lang="en-US" sz="1800" b="1" dirty="0" smtClean="0">
                <a:solidFill>
                  <a:prstClr val="black"/>
                </a:solidFill>
              </a:rPr>
              <a:t>“</a:t>
            </a:r>
            <a:r>
              <a:rPr lang="sr-Cyrl-RS" sz="1800" b="1" dirty="0" smtClean="0">
                <a:solidFill>
                  <a:prstClr val="black"/>
                </a:solidFill>
              </a:rPr>
              <a:t>одредби </a:t>
            </a:r>
            <a:r>
              <a:rPr lang="sr-Cyrl-RS" sz="1800" b="1" dirty="0">
                <a:solidFill>
                  <a:prstClr val="black"/>
                </a:solidFill>
              </a:rPr>
              <a:t>из става 8. </a:t>
            </a:r>
            <a:r>
              <a:rPr lang="sr-Cyrl-RS" sz="1800" b="1" dirty="0" smtClean="0">
                <a:solidFill>
                  <a:prstClr val="black"/>
                </a:solidFill>
              </a:rPr>
              <a:t> </a:t>
            </a:r>
            <a:r>
              <a:rPr lang="sr-Cyrl-RS" sz="1800" b="1" dirty="0">
                <a:solidFill>
                  <a:prstClr val="black"/>
                </a:solidFill>
              </a:rPr>
              <a:t>члана 28. Закона о стечају сматраће се да је одбор поверилаца сагласан са радњом ако није реаговао у року од 8 дана од дана пријема обавештења било оспоравањем предложене радње или предлагањем друге </a:t>
            </a:r>
            <a:r>
              <a:rPr lang="sr-Cyrl-RS" sz="1800" b="1" dirty="0" smtClean="0">
                <a:solidFill>
                  <a:prstClr val="black"/>
                </a:solidFill>
              </a:rPr>
              <a:t>радње</a:t>
            </a:r>
            <a:r>
              <a:rPr lang="en-US" sz="1800" b="1" dirty="0" smtClean="0">
                <a:solidFill>
                  <a:prstClr val="black"/>
                </a:solidFill>
              </a:rPr>
              <a:t>”</a:t>
            </a:r>
            <a:r>
              <a:rPr lang="sr-Cyrl-RS" sz="1800" b="1" dirty="0" smtClean="0">
                <a:solidFill>
                  <a:prstClr val="black"/>
                </a:solidFill>
              </a:rPr>
              <a:t>.</a:t>
            </a:r>
            <a:endParaRPr lang="sr-Latn-RS" sz="1800" b="1" dirty="0">
              <a:solidFill>
                <a:prstClr val="black"/>
              </a:solidFill>
            </a:endParaRPr>
          </a:p>
          <a:p>
            <a:pPr algn="just"/>
            <a:r>
              <a:rPr lang="sr-Cyrl-RS" sz="1800" b="1" dirty="0" smtClean="0"/>
              <a:t>ОТПИС ПОТРАЖИВАЊА У КЊИГОВОДСТВУ СЕ ВРШИ НА ТЕРЕТ РАСХОДА А У  ЕРС-У СЕ СВОДЕ НА НУЛУ</a:t>
            </a:r>
          </a:p>
          <a:p>
            <a:r>
              <a:rPr lang="sr-Cyrl-RS" sz="1800" b="1" dirty="0" smtClean="0"/>
              <a:t>КОНАЧНО САГЛАСНОСТ ОДБОРА ПОВЕРИЛАЦА НА ОТПИС ИЛИ ПРЕНОС ДОСТАВЉА СЕ УЗ ПРЕДЛОГ СУДИЈИ ЗА ЗАКЉУЧЕЊЕ СТЕЧАЈНОГ ПОСТУПКА</a:t>
            </a:r>
          </a:p>
          <a:p>
            <a:pPr marL="0" indent="0">
              <a:buNone/>
            </a:pPr>
            <a:endParaRPr lang="en-US" sz="1800" dirty="0"/>
          </a:p>
        </p:txBody>
      </p:sp>
    </p:spTree>
    <p:extLst>
      <p:ext uri="{BB962C8B-B14F-4D97-AF65-F5344CB8AC3E}">
        <p14:creationId xmlns:p14="http://schemas.microsoft.com/office/powerpoint/2010/main" val="3053893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xmlns="" id="{B5974154-05EE-451D-B9B5-AA99453F92D2}"/>
              </a:ext>
            </a:extLst>
          </p:cNvPr>
          <p:cNvSpPr>
            <a:spLocks noGrp="1"/>
          </p:cNvSpPr>
          <p:nvPr>
            <p:ph idx="1"/>
          </p:nvPr>
        </p:nvSpPr>
        <p:spPr>
          <a:xfrm>
            <a:off x="457200" y="2276872"/>
            <a:ext cx="8229600" cy="3849291"/>
          </a:xfrm>
        </p:spPr>
        <p:txBody>
          <a:bodyPr/>
          <a:lstStyle/>
          <a:p>
            <a:pPr algn="just"/>
            <a:r>
              <a:rPr lang="sr-Cyrl-RS" sz="1800" b="1" dirty="0" smtClean="0"/>
              <a:t>ОТВАРАЊЕМ СТЕЧАЈНОГ ПОСТУПКА СТЕЧАЈНИ УПРАВНИК ПРЕУЗИМА У ДРЖАВИНУ ЦЕЛОКУПНУ ИМОВИНУ КОЈА УЛАЗИ У СТЕЧАЈНУ МАСУ И ЊОМЕ УПРАВЉА ТОКОМ ЦЕЛОГ ПОСТУПКА СТЕЧАЈА.</a:t>
            </a:r>
          </a:p>
          <a:p>
            <a:pPr marL="0" indent="0" algn="just">
              <a:buNone/>
            </a:pPr>
            <a:endParaRPr lang="sr-Cyrl-RS" sz="1800" b="1" dirty="0" smtClean="0"/>
          </a:p>
          <a:p>
            <a:pPr algn="just"/>
            <a:r>
              <a:rPr lang="sr-Cyrl-RS" sz="1800" b="1" dirty="0" smtClean="0"/>
              <a:t>ПОПИС ЈЕ ТРЕНУТАК СТУПАЊА У ПОСЕД ИМОВИНЕ СТЕЧАЈНОГ ДУЖНИКА</a:t>
            </a:r>
          </a:p>
          <a:p>
            <a:pPr marL="0" indent="0" algn="just">
              <a:buNone/>
            </a:pPr>
            <a:endParaRPr lang="sr-Cyrl-RS" sz="1800" b="1" dirty="0" smtClean="0"/>
          </a:p>
          <a:p>
            <a:pPr algn="just"/>
            <a:r>
              <a:rPr lang="sr-Cyrl-RS" sz="1800" b="1" dirty="0" smtClean="0"/>
              <a:t>ПОПИС ИМОВИНЕ  СТЕЧАЈНОГ ДУЖНИКА СПРОВОДИ ПОПИСНА КОМИСИЈА КОЈУ ОДЛУКОМ ОБРАЗУЈЕ СТЕЧАЈНИ УПРАВНИК</a:t>
            </a:r>
          </a:p>
          <a:p>
            <a:pPr algn="just"/>
            <a:endParaRPr lang="sr-Cyrl-RS" sz="1800" b="1" dirty="0"/>
          </a:p>
          <a:p>
            <a:pPr algn="just"/>
            <a:r>
              <a:rPr lang="sr-Cyrl-RS" sz="1800" b="1" dirty="0" smtClean="0"/>
              <a:t>БРОЈ ПОПИСНИХ КОМИСИЈА ЗАВИСИ ОД ОБИМА И СТРУКТУРЕ ИМОВИНЕ  КОЈУ СТЕЧАЈНИ ДУЖНИК ПОСЕДУЈЕ</a:t>
            </a:r>
          </a:p>
          <a:p>
            <a:endParaRPr lang="sr-Cyrl-RS" sz="1800" dirty="0"/>
          </a:p>
          <a:p>
            <a:endParaRPr lang="sr-Latn-RS" sz="1800" dirty="0"/>
          </a:p>
        </p:txBody>
      </p:sp>
      <p:sp>
        <p:nvSpPr>
          <p:cNvPr id="6" name="TextBox 5"/>
          <p:cNvSpPr txBox="1"/>
          <p:nvPr/>
        </p:nvSpPr>
        <p:spPr>
          <a:xfrm>
            <a:off x="539552" y="1412776"/>
            <a:ext cx="8208912" cy="461665"/>
          </a:xfrm>
          <a:prstGeom prst="rect">
            <a:avLst/>
          </a:prstGeom>
          <a:noFill/>
        </p:spPr>
        <p:txBody>
          <a:bodyPr wrap="square" rtlCol="0">
            <a:spAutoFit/>
          </a:bodyPr>
          <a:lstStyle/>
          <a:p>
            <a:r>
              <a:rPr lang="sr-Cyrl-RS" sz="2400" b="1" dirty="0" smtClean="0"/>
              <a:t>ПОПИС ПОТРАЖИВАЊА СТЕЧАЈНОГ ДУЖНИКА</a:t>
            </a:r>
            <a:endParaRPr lang="en-US" sz="2400" b="1" dirty="0"/>
          </a:p>
        </p:txBody>
      </p:sp>
    </p:spTree>
    <p:extLst>
      <p:ext uri="{BB962C8B-B14F-4D97-AF65-F5344CB8AC3E}">
        <p14:creationId xmlns:p14="http://schemas.microsoft.com/office/powerpoint/2010/main" val="650369894"/>
      </p:ext>
    </p:extLst>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60848"/>
            <a:ext cx="8229600" cy="4065315"/>
          </a:xfrm>
        </p:spPr>
        <p:txBody>
          <a:bodyPr/>
          <a:lstStyle/>
          <a:p>
            <a:endParaRPr lang="sr-Cyrl-RS" sz="1800" dirty="0" smtClean="0"/>
          </a:p>
          <a:p>
            <a:pPr marL="0" indent="0">
              <a:buNone/>
            </a:pPr>
            <a:endParaRPr lang="sr-Cyrl-RS" sz="1800" dirty="0"/>
          </a:p>
          <a:p>
            <a:pPr marL="0" indent="0">
              <a:buNone/>
            </a:pPr>
            <a:endParaRPr lang="sr-Cyrl-RS" sz="1800" dirty="0" smtClean="0"/>
          </a:p>
          <a:p>
            <a:pPr marL="0" indent="0" algn="ctr">
              <a:buNone/>
            </a:pPr>
            <a:r>
              <a:rPr lang="sr-Cyrl-RS" sz="4000" b="1" dirty="0" smtClean="0">
                <a:solidFill>
                  <a:srgbClr val="0070C0"/>
                </a:solidFill>
                <a:cs typeface="Aharoni" pitchFamily="2" charset="-79"/>
              </a:rPr>
              <a:t>ХВАЛА НА ПАЖЊИ</a:t>
            </a:r>
          </a:p>
          <a:p>
            <a:pPr marL="0" indent="0" algn="ctr">
              <a:buNone/>
            </a:pPr>
            <a:endParaRPr lang="sr-Cyrl-RS" sz="2400" b="1" dirty="0">
              <a:solidFill>
                <a:srgbClr val="0070C0"/>
              </a:solidFill>
            </a:endParaRPr>
          </a:p>
          <a:p>
            <a:pPr marL="0" indent="0" algn="ctr">
              <a:buNone/>
            </a:pPr>
            <a:r>
              <a:rPr lang="sr-Cyrl-RS" sz="2000" b="1" dirty="0" smtClean="0">
                <a:solidFill>
                  <a:srgbClr val="0070C0"/>
                </a:solidFill>
              </a:rPr>
              <a:t>СТЕЧАЈНИ УПРАВНИК</a:t>
            </a:r>
          </a:p>
          <a:p>
            <a:pPr marL="0" indent="0" algn="ctr">
              <a:buNone/>
            </a:pPr>
            <a:r>
              <a:rPr lang="sr-Cyrl-RS" sz="2000" b="1" dirty="0" smtClean="0">
                <a:solidFill>
                  <a:srgbClr val="0070C0"/>
                </a:solidFill>
              </a:rPr>
              <a:t> ДИПЛ.ОЕЦ.ГОЈАК РАДОСАВ</a:t>
            </a:r>
            <a:endParaRPr lang="en-US" sz="2000" b="1" dirty="0">
              <a:solidFill>
                <a:srgbClr val="0070C0"/>
              </a:solidFill>
            </a:endParaRPr>
          </a:p>
        </p:txBody>
      </p:sp>
    </p:spTree>
    <p:extLst>
      <p:ext uri="{BB962C8B-B14F-4D97-AF65-F5344CB8AC3E}">
        <p14:creationId xmlns:p14="http://schemas.microsoft.com/office/powerpoint/2010/main" val="1675742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FF82AF0D-35C9-49E1-AD64-9ECCBBFCB4D8}"/>
              </a:ext>
            </a:extLst>
          </p:cNvPr>
          <p:cNvSpPr>
            <a:spLocks noGrp="1"/>
          </p:cNvSpPr>
          <p:nvPr>
            <p:ph idx="1"/>
          </p:nvPr>
        </p:nvSpPr>
        <p:spPr/>
        <p:txBody>
          <a:bodyPr/>
          <a:lstStyle/>
          <a:p>
            <a:pPr algn="just"/>
            <a:r>
              <a:rPr lang="sr-Cyrl-RS" sz="1800" b="1" dirty="0" smtClean="0"/>
              <a:t>У ПРАКСИ СЕ ОБИЧНО ИМЕНУЈЕ ПОПИСНА КОМИСИЈА ЗА ПОПИС ОБАВЕЗА И ПОТРАЖИВАЊА</a:t>
            </a:r>
          </a:p>
          <a:p>
            <a:pPr algn="just"/>
            <a:r>
              <a:rPr lang="sr-Cyrl-RS" sz="1800" b="1" dirty="0" smtClean="0"/>
              <a:t>ОД КВАЛИТЕТА ПОПИСНЕ КОМИСИЈЕ КОЈА ВРШИ ПОПИС ПОТРАЖИВАЊА ЗАВИСИ И ТАЧНОСТ И ПОУЗДАНОСТ УТВРЂЕНИХ ПОТРАЖИВАЊА СТЕЧАЈНОГ ДУЖНИКА</a:t>
            </a:r>
          </a:p>
          <a:p>
            <a:pPr algn="just"/>
            <a:r>
              <a:rPr lang="sr-Cyrl-RS" sz="1800" b="1" dirty="0" smtClean="0"/>
              <a:t>ПОЖЕЉНО ЈЕ ДА ПОПИСНУ КОМИСИЈУ САЧИЊАВАЈУ СТРУЧНА ЛИЦА ИЗ РЕДА СУДСКИХ ВЕШТАКА, КЊИГОВОЂА ИЛИ РЕВИЗОРА</a:t>
            </a:r>
          </a:p>
          <a:p>
            <a:pPr algn="just"/>
            <a:r>
              <a:rPr lang="sr-Cyrl-RS" sz="1800" b="1" dirty="0" smtClean="0"/>
              <a:t>ПОПИС ПОТРАЖИВАЊА СЕ ВРШИ НА ОСНОВУ МАТЕРИЈАЛНО-ФИНАНСИЈСКЕ ДОКУМЕНТАЦИЈЕ СТЕЧАЈНОГ ДУЖНИКА  У ЗАДЊИХ ПЕТ ГОДИНА ПРЕ ПОКРЕТАЊА СТЕЧАЈА</a:t>
            </a:r>
            <a:endParaRPr lang="sr-Latn-RS" sz="1800" b="1" dirty="0" smtClean="0"/>
          </a:p>
          <a:p>
            <a:pPr algn="just"/>
            <a:r>
              <a:rPr lang="sr-Cyrl-RS" sz="1800" b="1" dirty="0" smtClean="0"/>
              <a:t>КЊИГОВОДСТВЕНА ДОКУМЕНТАЦИЈА НА ОСНОВУ КОЈИХ СЕ ВРШИ ПОПИС ПОТРАЖИВАЊА СУ БРУТО БИЛАНСИ, АНАЛИТИЧКЕ ЕВИДЕНЦИЈЕ –КАРТИЦЕ ПО СВАКОМ ДУЖНИКУ И РАЧУНОВОДСТВЕНЕ ИСПРАВЕ НА ОСНОВУ КОЈИХ СУ УРАЂЕНЕ АНАЛИТИКЕ  (РАЧУНИ, ИЗВОДИ, ЗАДУЖЕЊА, ОДОБРЕЊА, УГОВОРИ, СРАВЊЕЊА И ДР.)</a:t>
            </a:r>
          </a:p>
          <a:p>
            <a:endParaRPr lang="sr-Cyrl-RS" sz="1800" dirty="0">
              <a:solidFill>
                <a:prstClr val="black"/>
              </a:solidFill>
            </a:endParaRPr>
          </a:p>
          <a:p>
            <a:endParaRPr lang="sr-Latn-RS" sz="1800"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sr-Cyrl-RS" sz="1800" b="1" dirty="0">
                <a:solidFill>
                  <a:prstClr val="black"/>
                </a:solidFill>
              </a:rPr>
              <a:t>КВАЛИТЕТ </a:t>
            </a:r>
            <a:r>
              <a:rPr lang="sr-Cyrl-RS" sz="1800" b="1" dirty="0" smtClean="0">
                <a:solidFill>
                  <a:prstClr val="black"/>
                </a:solidFill>
              </a:rPr>
              <a:t>ПОПИСА</a:t>
            </a:r>
            <a:r>
              <a:rPr lang="sr-Latn-RS" sz="1800" b="1" dirty="0" smtClean="0">
                <a:solidFill>
                  <a:prstClr val="black"/>
                </a:solidFill>
              </a:rPr>
              <a:t> </a:t>
            </a:r>
            <a:r>
              <a:rPr lang="sr-Cyrl-RS" sz="1800" b="1" dirty="0" smtClean="0">
                <a:solidFill>
                  <a:prstClr val="black"/>
                </a:solidFill>
              </a:rPr>
              <a:t>ПОТРАЖИВАЊА </a:t>
            </a:r>
            <a:r>
              <a:rPr lang="sr-Cyrl-RS" sz="1800" b="1" dirty="0">
                <a:solidFill>
                  <a:prstClr val="black"/>
                </a:solidFill>
              </a:rPr>
              <a:t>ПРЕСУДНО ЗАВИСИ ОД КВАЛИТЕТА МАТЕРИЈАЛНО-ФИНАНСИЈСКЕ </a:t>
            </a:r>
            <a:r>
              <a:rPr lang="sr-Cyrl-RS" sz="1800" b="1" dirty="0" smtClean="0">
                <a:solidFill>
                  <a:prstClr val="black"/>
                </a:solidFill>
              </a:rPr>
              <a:t>ДОКУМЕНТАЦИЈЕ СТЕЧАЈНОГ ДУЖНИКА</a:t>
            </a:r>
          </a:p>
          <a:p>
            <a:pPr lvl="0" algn="just"/>
            <a:r>
              <a:rPr lang="sr-Cyrl-RS" sz="1800" b="1" dirty="0" smtClean="0">
                <a:solidFill>
                  <a:prstClr val="black"/>
                </a:solidFill>
              </a:rPr>
              <a:t>У ПРАКСИ СЕ НАЈЧЕШЋЕ ДЕШАВА ДА САДРЖАЈ У ПОСЛОВНИМ КЊИГАМА НЕ ПРАТЕ АДЕКВАТНЕ И ПОТПУНЕ РАЧУНОВОДСТВЕНЕ ИСПРАВЕ</a:t>
            </a:r>
          </a:p>
          <a:p>
            <a:pPr marL="0" lvl="0" indent="0" algn="just">
              <a:buNone/>
            </a:pPr>
            <a:endParaRPr lang="sr-Cyrl-RS" sz="1800" b="1" dirty="0" smtClean="0">
              <a:solidFill>
                <a:prstClr val="black"/>
              </a:solidFill>
            </a:endParaRPr>
          </a:p>
          <a:p>
            <a:pPr lvl="0" algn="just"/>
            <a:r>
              <a:rPr lang="sr-Cyrl-RS" sz="1800" b="1" dirty="0" smtClean="0">
                <a:solidFill>
                  <a:prstClr val="black"/>
                </a:solidFill>
              </a:rPr>
              <a:t>ПОПИС ПОТРАЖИВАЊА ТРЕБА ДА САДРАЖИ </a:t>
            </a:r>
          </a:p>
          <a:p>
            <a:pPr lvl="0" algn="just">
              <a:buFont typeface="+mj-lt"/>
              <a:buAutoNum type="arabicPeriod"/>
            </a:pPr>
            <a:r>
              <a:rPr lang="sr-Cyrl-RS" sz="1800" b="1" dirty="0" smtClean="0">
                <a:solidFill>
                  <a:prstClr val="black"/>
                </a:solidFill>
              </a:rPr>
              <a:t>НАЗИВ ДУЖНИКА, АДРЕСУ, ПИБ, МАТИЧНИ БРОЈ, ТЕКУЋИ РАЧУН И КОНТАКТ</a:t>
            </a:r>
          </a:p>
          <a:p>
            <a:pPr lvl="0" algn="just">
              <a:buFont typeface="+mj-lt"/>
              <a:buAutoNum type="arabicPeriod"/>
            </a:pPr>
            <a:r>
              <a:rPr lang="sr-Cyrl-RS" sz="1800" b="1" dirty="0" smtClean="0">
                <a:solidFill>
                  <a:prstClr val="black"/>
                </a:solidFill>
              </a:rPr>
              <a:t>УКУПАН ДУГ (</a:t>
            </a:r>
            <a:r>
              <a:rPr lang="sr-Cyrl-RS" sz="1800" b="1" dirty="0" smtClean="0">
                <a:solidFill>
                  <a:prstClr val="black"/>
                </a:solidFill>
              </a:rPr>
              <a:t>ПОСЕБНО  </a:t>
            </a:r>
            <a:r>
              <a:rPr lang="sr-Cyrl-RS" sz="1800" b="1" dirty="0" smtClean="0">
                <a:solidFill>
                  <a:prstClr val="black"/>
                </a:solidFill>
              </a:rPr>
              <a:t>ГЛАНИ ДУГ  И КАМАТА)</a:t>
            </a:r>
          </a:p>
          <a:p>
            <a:pPr lvl="0" algn="just">
              <a:buFont typeface="+mj-lt"/>
              <a:buAutoNum type="arabicPeriod"/>
            </a:pPr>
            <a:r>
              <a:rPr lang="sr-Cyrl-RS" sz="1800" b="1" dirty="0" smtClean="0">
                <a:solidFill>
                  <a:prstClr val="black"/>
                </a:solidFill>
              </a:rPr>
              <a:t>ПРАВНИ ОСНОВ</a:t>
            </a:r>
          </a:p>
          <a:p>
            <a:pPr lvl="0" algn="just">
              <a:buFont typeface="+mj-lt"/>
              <a:buAutoNum type="arabicPeriod"/>
            </a:pPr>
            <a:r>
              <a:rPr lang="sr-Cyrl-RS" sz="1800" b="1" dirty="0" smtClean="0">
                <a:solidFill>
                  <a:prstClr val="black"/>
                </a:solidFill>
              </a:rPr>
              <a:t>ОБЕЗБЕЂЕЊА ПО НАВЕДЕНОМ ПОТРАЖИВАЊУ</a:t>
            </a:r>
          </a:p>
          <a:p>
            <a:pPr marL="0" indent="0" algn="just">
              <a:buNone/>
            </a:pPr>
            <a:endParaRPr lang="sr-Cyrl-RS" sz="1800" b="1" dirty="0">
              <a:solidFill>
                <a:prstClr val="black"/>
              </a:solidFill>
            </a:endParaRPr>
          </a:p>
          <a:p>
            <a:pPr algn="just"/>
            <a:r>
              <a:rPr lang="sr-Cyrl-RS" sz="1800" b="1" dirty="0" smtClean="0">
                <a:solidFill>
                  <a:prstClr val="black"/>
                </a:solidFill>
              </a:rPr>
              <a:t>ОБЗИРОМ ДА ПОТРАЖИВАЊА СТЕЧАЈНОГ ДУЖНИКА  ЗАСТАЈУ ДАНОМ ПОКРЕТАЊА СТЕЧАЈНОГ ПОСТУПКА </a:t>
            </a:r>
            <a:r>
              <a:rPr lang="sr-Cyrl-RS" sz="1800" b="1" dirty="0">
                <a:solidFill>
                  <a:prstClr val="black"/>
                </a:solidFill>
              </a:rPr>
              <a:t>А</a:t>
            </a:r>
            <a:r>
              <a:rPr lang="sr-Cyrl-RS" sz="1800" b="1" dirty="0" smtClean="0">
                <a:solidFill>
                  <a:prstClr val="black"/>
                </a:solidFill>
              </a:rPr>
              <a:t> РОК </a:t>
            </a:r>
            <a:r>
              <a:rPr lang="sr-Cyrl-RS" sz="1800" b="1" dirty="0" smtClean="0">
                <a:solidFill>
                  <a:prstClr val="black"/>
                </a:solidFill>
              </a:rPr>
              <a:t>НЕ </a:t>
            </a:r>
            <a:r>
              <a:rPr lang="sr-Cyrl-RS" sz="1800" b="1" dirty="0" smtClean="0">
                <a:solidFill>
                  <a:prstClr val="black"/>
                </a:solidFill>
              </a:rPr>
              <a:t>ТЕЧЕ </a:t>
            </a:r>
            <a:r>
              <a:rPr lang="sr-Cyrl-RS" sz="1800" b="1" dirty="0" smtClean="0">
                <a:solidFill>
                  <a:prstClr val="black"/>
                </a:solidFill>
              </a:rPr>
              <a:t>ГОДИНУ ДАНА ОД ДАНА ОТВАРАЊА СТЕЧАЈА, НЕОПХОДНО ЈЕ УТВРДИТИ И СТАРОСТ ПОТРАЖИВАЊА</a:t>
            </a:r>
          </a:p>
          <a:p>
            <a:pPr lvl="0">
              <a:buFont typeface="+mj-lt"/>
              <a:buAutoNum type="arabicPeriod"/>
            </a:pPr>
            <a:endParaRPr lang="sr-Cyrl-RS" sz="1800" dirty="0" smtClean="0">
              <a:solidFill>
                <a:prstClr val="black"/>
              </a:solidFill>
            </a:endParaRPr>
          </a:p>
          <a:p>
            <a:pPr lvl="0"/>
            <a:endParaRPr lang="sr-Cyrl-RS" sz="1800" dirty="0" smtClean="0">
              <a:solidFill>
                <a:prstClr val="black"/>
              </a:solidFill>
            </a:endParaRPr>
          </a:p>
          <a:p>
            <a:pPr lvl="0"/>
            <a:endParaRPr lang="sr-Cyrl-RS" sz="1800" dirty="0">
              <a:solidFill>
                <a:prstClr val="black"/>
              </a:solidFill>
            </a:endParaRPr>
          </a:p>
          <a:p>
            <a:endParaRPr lang="en-US" dirty="0"/>
          </a:p>
        </p:txBody>
      </p:sp>
    </p:spTree>
    <p:extLst>
      <p:ext uri="{BB962C8B-B14F-4D97-AF65-F5344CB8AC3E}">
        <p14:creationId xmlns:p14="http://schemas.microsoft.com/office/powerpoint/2010/main" val="1374245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2776"/>
            <a:ext cx="8229600" cy="4896544"/>
          </a:xfrm>
        </p:spPr>
        <p:txBody>
          <a:bodyPr/>
          <a:lstStyle/>
          <a:p>
            <a:pPr lvl="0" algn="just"/>
            <a:r>
              <a:rPr lang="sr-Cyrl-RS" sz="1800" b="1" dirty="0" smtClean="0">
                <a:solidFill>
                  <a:prstClr val="black"/>
                </a:solidFill>
              </a:rPr>
              <a:t>УТВРЂИВАЊЕ  СТАРОСТИ ПОТРАЖИВАЊА  ОМОГУЋУЈЕ НАМ ДА ПЛАНИРАМО АКТИВНОСТИ НАПЛАТЕ ПОТРАЖИВАЊА</a:t>
            </a:r>
          </a:p>
          <a:p>
            <a:pPr lvl="0" algn="just"/>
            <a:r>
              <a:rPr lang="sr-Cyrl-RS" sz="1800" b="1" dirty="0" smtClean="0">
                <a:solidFill>
                  <a:prstClr val="black"/>
                </a:solidFill>
              </a:rPr>
              <a:t>СВОЈЕВРСНА ПРОВЕРА ПОПИСА ПОТРАЖИВАЊА ВРШИ СЕ МЕЂУСОБНИМ УСАГЛАШЕЊЕМ ОБАВЕЗА И ПОТРАЖИВАЊА</a:t>
            </a:r>
          </a:p>
          <a:p>
            <a:pPr lvl="0" algn="just"/>
            <a:r>
              <a:rPr lang="sr-Cyrl-RS" sz="1800" b="1" dirty="0" smtClean="0">
                <a:solidFill>
                  <a:prstClr val="black"/>
                </a:solidFill>
              </a:rPr>
              <a:t>ПРАКТИЧАН НАЧИН УСАГЛАШАВАЊА ПОТРАЖИВАЊА ВРШИ СЕ КРОЗ ОБАВЕШТЕЊЕ ДУЖНИКА СТЕЧАЈНОГ ДУЖНИКА О ПОКРЕТАЊУ СТЕЧАЈА И ВИСИНИ ДУГА НА ДАН ОТВАРАЊА СТЕЧАЈА И ОБАВЕЗИ ИЗМИРЕЊА ДУГА</a:t>
            </a:r>
          </a:p>
          <a:p>
            <a:pPr lvl="0" algn="just"/>
            <a:r>
              <a:rPr lang="sr-Cyrl-RS" sz="1800" b="1" dirty="0" smtClean="0">
                <a:solidFill>
                  <a:prstClr val="black"/>
                </a:solidFill>
              </a:rPr>
              <a:t>ДУЖНИЦИ КОЈИ НИСУ САГЛАСНИ СА ВИСИНОМ ДУГА ОБИЧНО РЕАГУЈУ СЛАЊЕМ АНАЛИТИЧКИХ ЕВИДЕНЦИЈА И РАЧУНОВОДСТВЕНИХ ИСПРАВА, У ОВИМ ИТЕРАЦИЈАМА (УСАГЛАШЕЊИМА) ДОЛАЗИМО ДО СТВАРНОГ СТАЊА ДУГА-ПОТРАЖИВАЊА ПРЕМА СТЕЧАЈНИМ ДУЖНИЦИМА И КОРЕКЦИЈЕ ИЗВРШЕНОГ  ПОПИСА  ПОТРАЖИВАЊА</a:t>
            </a:r>
          </a:p>
          <a:p>
            <a:pPr lvl="0" algn="just"/>
            <a:r>
              <a:rPr lang="sr-Cyrl-RS" sz="1800" b="1" dirty="0" smtClean="0">
                <a:solidFill>
                  <a:prstClr val="black"/>
                </a:solidFill>
              </a:rPr>
              <a:t>ВЕОМА ЈЕ БИТАН ПОПИС ПОТРАЖИВАЊА НАКОН ОТВАРАЊА СТЕЧАЈНОГ ПОСТУПКА НА ОСНОВУ КОЈИХ СЕ ОТВАРАЈУ ПОСЛОВНЕ КЊИГЕ</a:t>
            </a:r>
            <a:r>
              <a:rPr lang="en-US" sz="1800" b="1" dirty="0" smtClean="0">
                <a:solidFill>
                  <a:prstClr val="black"/>
                </a:solidFill>
              </a:rPr>
              <a:t> </a:t>
            </a:r>
            <a:r>
              <a:rPr lang="sr-Cyrl-RS" sz="1800" b="1" dirty="0">
                <a:solidFill>
                  <a:prstClr val="black"/>
                </a:solidFill>
              </a:rPr>
              <a:t>И</a:t>
            </a:r>
            <a:r>
              <a:rPr lang="sr-Cyrl-RS" sz="1800" b="1" dirty="0" smtClean="0">
                <a:solidFill>
                  <a:prstClr val="black"/>
                </a:solidFill>
              </a:rPr>
              <a:t> ПОЧЕТНА СТАЊА И УТВРЂУЈУ УКУПНА ПОТРАЖИВАЊА СТЕЧАЈНОГ ДУЖНИКА</a:t>
            </a:r>
          </a:p>
          <a:p>
            <a:pPr lvl="0"/>
            <a:endParaRPr lang="sr-Cyrl-RS" sz="1800" dirty="0">
              <a:solidFill>
                <a:prstClr val="black"/>
              </a:solidFill>
            </a:endParaRPr>
          </a:p>
          <a:p>
            <a:pPr marL="0" indent="0">
              <a:buNone/>
            </a:pPr>
            <a:endParaRPr lang="en-US" dirty="0"/>
          </a:p>
        </p:txBody>
      </p:sp>
    </p:spTree>
    <p:extLst>
      <p:ext uri="{BB962C8B-B14F-4D97-AF65-F5344CB8AC3E}">
        <p14:creationId xmlns:p14="http://schemas.microsoft.com/office/powerpoint/2010/main" val="3226412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2276872"/>
            <a:ext cx="8229600" cy="4464496"/>
          </a:xfrm>
        </p:spPr>
        <p:txBody>
          <a:bodyPr/>
          <a:lstStyle/>
          <a:p>
            <a:pPr algn="just"/>
            <a:r>
              <a:rPr lang="sr-Cyrl-RS" sz="1800" b="1" dirty="0" smtClean="0"/>
              <a:t>НАКОН ИЗВРШЕНОГ ПОПИСА ПОТРАЖИВАЊА ПРИСТУПА СЕ ПОСТУПКУ ПРОЦЕНЕ ПОТРАЖИВАЊА, ОДНОСНО УТВРЂИВАЊУ ЛИКВИДАЦИОНЕ ВРЕДНОСТИ  СВАКОГ ПОЈЕДИНАЧНОГ ПОТРАЖИВАЊА</a:t>
            </a:r>
          </a:p>
          <a:p>
            <a:pPr algn="just"/>
            <a:r>
              <a:rPr lang="sr-Cyrl-RS" sz="1800" b="1" dirty="0" smtClean="0"/>
              <a:t>ЛИКВИДАЦИОНА ВРЕДНОСТ ПОТРАЖИВАЊА ПРЕДСТАВЉА ВРЕДНОСТ  КОЈА ЋЕ СЕ НАПЛАТИТИ УЗ УМАЊЕЊЕ ЗА ТРОШКОВЕ НАПЛАТЕ</a:t>
            </a:r>
          </a:p>
          <a:p>
            <a:pPr lvl="0" algn="just"/>
            <a:r>
              <a:rPr lang="sr-Cyrl-RS" sz="1800" b="1" dirty="0">
                <a:solidFill>
                  <a:prstClr val="black"/>
                </a:solidFill>
              </a:rPr>
              <a:t>ТРОШКОВЕ </a:t>
            </a:r>
            <a:r>
              <a:rPr lang="sr-Cyrl-RS" sz="1800" b="1" dirty="0" smtClean="0">
                <a:solidFill>
                  <a:prstClr val="black"/>
                </a:solidFill>
              </a:rPr>
              <a:t>НАПЛАТЕ СУ СУДСКЕ ТАКСЕ, ВЕШТАЧЕЊА, ТРОШКОВИ ПАРНИЧНОГ И ИЗВРШНОГ ПОСТУПКА, ТРОШКОВИ ПЛАТНОГ ПРОМЕТА, ПТТ И ДР.</a:t>
            </a:r>
          </a:p>
          <a:p>
            <a:pPr lvl="0" algn="just"/>
            <a:r>
              <a:rPr lang="sr-Cyrl-RS" sz="1800" b="1" dirty="0" smtClean="0">
                <a:solidFill>
                  <a:prstClr val="black"/>
                </a:solidFill>
              </a:rPr>
              <a:t>ПРОЦЕНА ПОТРАЖИВАЊА СЕ МОЖЕ РАДИТИ И ЗА ГРУПУ СРОДНИХ ПОТРАЖИВАЊА </a:t>
            </a:r>
          </a:p>
          <a:p>
            <a:pPr lvl="0" algn="just"/>
            <a:r>
              <a:rPr lang="sr-Cyrl-RS" sz="1800" b="1" dirty="0" smtClean="0">
                <a:solidFill>
                  <a:prstClr val="black"/>
                </a:solidFill>
              </a:rPr>
              <a:t>ПРОЦЕНУ ПОТРАЖИВАЊА ВРШИ СТЕЧАЈНИ УПРАВНИК, АКО НЕ ПОСЕДУЈЕ ВЕШТИНЕ И ЗНАЊА ФИНАНСИЈСКЕ СТРУКЕ УПРАВНИК МОЖЕ АНГАЖОВАТИ СУДСКЕ ВЕШТАКЕ, РЕВИЗОРЕ ЕКОНОМСКЕ СТРУКЕ</a:t>
            </a:r>
          </a:p>
          <a:p>
            <a:pPr lvl="0" algn="just"/>
            <a:r>
              <a:rPr lang="sr-Cyrl-RS" sz="1800" b="1" dirty="0" smtClean="0">
                <a:solidFill>
                  <a:prstClr val="black"/>
                </a:solidFill>
              </a:rPr>
              <a:t>ПОТРАЖИВАЊА  ПРИПАДАЈУ КЛАСИ 2 И СВРСТАВАЈУ СЕ У ОБРТНА СРЕДСТВА СТЕЧАЈНОГ ДУЖНИКА</a:t>
            </a:r>
            <a:endParaRPr lang="sr-Cyrl-RS" sz="1800" b="1" dirty="0">
              <a:solidFill>
                <a:prstClr val="black"/>
              </a:solidFill>
            </a:endParaRPr>
          </a:p>
          <a:p>
            <a:endParaRPr lang="en-US" sz="1800" dirty="0"/>
          </a:p>
        </p:txBody>
      </p:sp>
      <p:sp>
        <p:nvSpPr>
          <p:cNvPr id="6" name="TextBox 5"/>
          <p:cNvSpPr txBox="1"/>
          <p:nvPr/>
        </p:nvSpPr>
        <p:spPr>
          <a:xfrm>
            <a:off x="251520" y="1556792"/>
            <a:ext cx="8280920" cy="461665"/>
          </a:xfrm>
          <a:prstGeom prst="rect">
            <a:avLst/>
          </a:prstGeom>
          <a:noFill/>
        </p:spPr>
        <p:txBody>
          <a:bodyPr wrap="square" rtlCol="0">
            <a:spAutoFit/>
          </a:bodyPr>
          <a:lstStyle/>
          <a:p>
            <a:r>
              <a:rPr lang="sr-Cyrl-RS" sz="2400" b="1" dirty="0" smtClean="0"/>
              <a:t>ПРОЦЕНА  ПОТРАЖИВАЊА</a:t>
            </a:r>
            <a:endParaRPr lang="en-US" sz="2400" b="1" dirty="0"/>
          </a:p>
        </p:txBody>
      </p:sp>
    </p:spTree>
    <p:extLst>
      <p:ext uri="{BB962C8B-B14F-4D97-AF65-F5344CB8AC3E}">
        <p14:creationId xmlns:p14="http://schemas.microsoft.com/office/powerpoint/2010/main" val="2012886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Cyrl-RS" sz="2000" b="1" dirty="0" smtClean="0"/>
              <a:t>КРИТЕРИЈУМИ ПРОЦЕНЕ ПОТРАЖИВАЊА:</a:t>
            </a:r>
          </a:p>
          <a:p>
            <a:pPr algn="just">
              <a:buFont typeface="+mj-lt"/>
              <a:buAutoNum type="arabicPeriod"/>
            </a:pPr>
            <a:r>
              <a:rPr lang="sr-Cyrl-RS" sz="1800" b="1" dirty="0" smtClean="0"/>
              <a:t>КВАЛИТЕТ МАТЕРИЈАЛНО ФИНАНСИЈСКЕ ДОКУМЕНТАЦИЈЕ КОЈОМ СЕ ДОКАЗУЈЕ ПОТРАЖИВАЊЕ,  ДА ЛИ СУ РАЧУНИ ОВЕРЕНИ ЗА ИЗВРШЕНЕ УСЛУГЕ ИЛИ ЈЕ ПОТВРЂЕН ПРИЈЕМ РОБЕ, МАТИРИЈАЛА.  ДА ЛИ ПОСТОЈЕ УГОВОРИ, ДА ЛИ СУ КЊИЖНА ОДОБРЕЊА И ЗАДУЖЕЊА ОВЕРЕНА И ДА ЛИ СУ У СКЛАДУ СА УГОВОРОМ. ДА ЛИ ПОСТОЈЕ ЗАПИСНИЦИ О УСАГЛАШЕЊУ  ПОТРАЖИВАЊА ИЛИ ИЗВРШНЕ ИСПРАВЕ ЗА НАВЕДЕНА ПОТРАЖИВАЊА</a:t>
            </a:r>
          </a:p>
          <a:p>
            <a:pPr algn="just">
              <a:buFont typeface="+mj-lt"/>
              <a:buAutoNum type="arabicPeriod"/>
            </a:pPr>
            <a:r>
              <a:rPr lang="sr-Cyrl-RS" sz="1800" b="1" dirty="0" smtClean="0"/>
              <a:t>ОБЕЗБЕЂЕЊЕ ПОТРАЖИВАЊА- ДА ЛИ ПОСТОЈИ И КОЈИ ЈЕ ИНСТРУМЕНТ ОБЕЗБЕЂЕЊА: МЕНИЦЕ, ХИПОТЕКЕ, ЗАЛОГЕ, ЈЕМСТВА И ДР.</a:t>
            </a:r>
          </a:p>
          <a:p>
            <a:pPr algn="just">
              <a:buFont typeface="+mj-lt"/>
              <a:buAutoNum type="arabicPeriod"/>
            </a:pPr>
            <a:r>
              <a:rPr lang="sr-Cyrl-RS" sz="1800" b="1" dirty="0" smtClean="0"/>
              <a:t>ПОСТОЈАЊЕ  НЕРЕШЕНИХ РЕКЛАМАЦИЈА ЗА ИСПОРУЧЕНУ РОБУ ИЛИ ИЗВРШЕНЕ УСЛУГЕ</a:t>
            </a:r>
          </a:p>
          <a:p>
            <a:pPr algn="just">
              <a:buFont typeface="+mj-lt"/>
              <a:buAutoNum type="arabicPeriod"/>
            </a:pPr>
            <a:r>
              <a:rPr lang="sr-Cyrl-RS" sz="1800" b="1" dirty="0" smtClean="0"/>
              <a:t>ПОСТОЈАЊЕ ПАРНИЦА ЗА НАВЕДЕНА ПОТРАЖИВАЊА</a:t>
            </a:r>
          </a:p>
          <a:p>
            <a:pPr algn="just">
              <a:buFont typeface="+mj-lt"/>
              <a:buAutoNum type="arabicPeriod"/>
            </a:pPr>
            <a:r>
              <a:rPr lang="sr-Cyrl-RS" sz="1800" b="1" dirty="0" smtClean="0"/>
              <a:t>СТАРОСТ  ПОТРАЖИВАЊА</a:t>
            </a:r>
          </a:p>
          <a:p>
            <a:pPr algn="just">
              <a:buFont typeface="+mj-lt"/>
              <a:buAutoNum type="arabicPeriod"/>
            </a:pPr>
            <a:r>
              <a:rPr lang="sr-Cyrl-RS" sz="1800" b="1" dirty="0" smtClean="0"/>
              <a:t>БОНИТЕТ ДУЖНИКА, КОЈИ СЕ ПРОВЕРАВА ПРЕКО АПР-А И СПЕЦИЈАЛИЗОВАНИХ  БОНИТЕТНИХ И РЕВИЗОРСКИХ  КУЋА</a:t>
            </a:r>
          </a:p>
          <a:p>
            <a:pPr>
              <a:buFont typeface="+mj-lt"/>
              <a:buAutoNum type="arabicPeriod"/>
            </a:pPr>
            <a:endParaRPr lang="sr-Cyrl-RS" sz="1800" dirty="0"/>
          </a:p>
          <a:p>
            <a:pPr marL="0" indent="0">
              <a:buNone/>
            </a:pPr>
            <a:endParaRPr lang="en-US" sz="1800" dirty="0"/>
          </a:p>
        </p:txBody>
      </p:sp>
    </p:spTree>
    <p:extLst>
      <p:ext uri="{BB962C8B-B14F-4D97-AF65-F5344CB8AC3E}">
        <p14:creationId xmlns:p14="http://schemas.microsoft.com/office/powerpoint/2010/main" val="12587779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709120"/>
          </a:xfrm>
        </p:spPr>
        <p:txBody>
          <a:bodyPr/>
          <a:lstStyle/>
          <a:p>
            <a:pPr algn="just"/>
            <a:r>
              <a:rPr lang="sr-Cyrl-RS" sz="1800" b="1" dirty="0" smtClean="0"/>
              <a:t>УТВРЂИВАЊЕ  ДА ЛИ СУ ПРЕМА ДУЖНИЦИМА ПОКРЕНУТИ ПОСТУПЦИ ЛИКВИДАЦИЈЕ И СТЕЧАЈА</a:t>
            </a:r>
          </a:p>
          <a:p>
            <a:pPr algn="just"/>
            <a:r>
              <a:rPr lang="sr-Cyrl-RS" sz="1800" b="1" dirty="0" smtClean="0"/>
              <a:t>ПРОЦЕНА ЛИКВИДАЦИОНЕ ВРЕДНОСТИ ПОТРАЖИВАЊА ТРЕБА ДА БУДЕ ЗАСНОВАНА НА НАВЕДЕНИМ КРИТЕРИЈУМИМА  И НА НАЈПОУЗДАНИЈИМ МАТЕРИЈАЛНО ФИНАНСИЈСКИМ ДОКАЗИМА У ТРЕНУТКУ ДАВАЊА ПРОЦЕНЕ  ИЗНОСА  ЗА КОЈИ СЕ ОЧЕКУЈЕ ДА БУДЕ НАПЛАЋЕН</a:t>
            </a:r>
          </a:p>
          <a:p>
            <a:pPr algn="just"/>
            <a:r>
              <a:rPr lang="sr-Cyrl-RS" sz="1800" b="1" dirty="0" smtClean="0"/>
              <a:t>КОД ПРОЦЕНЕ ПОТРАЖИВАЊА ТРЕБА КОРИСТИТИ  ПРИНЦИП ОПРЕЗНОСТИ ПРОЦЕЊИВАЊА , ПРАКТИЧНО ОБРТНА СРЕДСТАВА  У АКТИВИ ТРЕБА ВРЕДНОВАТИ ПО НИЖОЈ ВРЕДНОСТИ ШТО ИМА ЗА ПОСЛЕДИЦУ  ИСКАЗИВАЊЕ МАЊЕГ ИЗНОСА ПОТРАЖИВАЊА У ОДНОСУ НА КЊИГОВОДСТВЕНО СТАЊЕ</a:t>
            </a:r>
          </a:p>
          <a:p>
            <a:pPr algn="just"/>
            <a:r>
              <a:rPr lang="sr-Cyrl-RS" sz="1800" b="1" dirty="0" smtClean="0"/>
              <a:t>ПРАКТИЧНО СВА ПОТРАЖИВАЊА КОЈА СУ НЕНАПЛАТИВА ТРЕБА ИХ У ПРОЦЕНИ ОЗНАЧИТИ СА НУЛОМ</a:t>
            </a:r>
          </a:p>
          <a:p>
            <a:pPr algn="just"/>
            <a:r>
              <a:rPr lang="sr-Cyrl-RS" sz="1800" b="1" dirty="0" smtClean="0"/>
              <a:t>ПОУЗДАНОСТ ПРОЦЕНЕ ЛИКВИДАЦИНЕ ВРЕДНОСТИ ПОТРАЖИВАЊА СЕ ПОТВРЂУЈЕ У ПОСТУПКУ ЗАКЉУЧЕЊА СТЕЧАЈНОГ ПОСТУПКА А КРОЗ ПРОЦЕНАТ НАПЛАТЕ  ПОТРАЖИВАЊА.</a:t>
            </a:r>
          </a:p>
          <a:p>
            <a:endParaRPr lang="sr-Cyrl-RS" sz="1800" dirty="0" smtClean="0"/>
          </a:p>
          <a:p>
            <a:endParaRPr lang="sr-Cyrl-RS" sz="1800" dirty="0" smtClean="0"/>
          </a:p>
          <a:p>
            <a:endParaRPr lang="sr-Cyrl-RS" sz="1800" dirty="0"/>
          </a:p>
          <a:p>
            <a:endParaRPr lang="en-US" sz="1800" dirty="0"/>
          </a:p>
        </p:txBody>
      </p:sp>
    </p:spTree>
    <p:extLst>
      <p:ext uri="{BB962C8B-B14F-4D97-AF65-F5344CB8AC3E}">
        <p14:creationId xmlns:p14="http://schemas.microsoft.com/office/powerpoint/2010/main" val="3892862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16832"/>
            <a:ext cx="8229600" cy="4209331"/>
          </a:xfrm>
        </p:spPr>
        <p:txBody>
          <a:bodyPr/>
          <a:lstStyle/>
          <a:p>
            <a:pPr algn="just"/>
            <a:r>
              <a:rPr lang="sr-Cyrl-RS" sz="1800" b="1" dirty="0" smtClean="0"/>
              <a:t>НАКОН САСТАВЉАЊА ПОПИСА И ПРОЦЕНЕ ЛИКВИДАЦИОНЕ ВРЕДНОСТИ ПОТРАЖИВАЊА ПРИСТУПАМО НАПЛАТИ ПОТРАЖИВАЊА ОД ДУЖНИКА СТЕЧАЈНОГ ДУЖНИКА</a:t>
            </a:r>
          </a:p>
          <a:p>
            <a:pPr algn="just"/>
            <a:r>
              <a:rPr lang="sr-Cyrl-RS" sz="1800" b="1" dirty="0" smtClean="0"/>
              <a:t>СА НАПЛАТОМ ПОТРАЖИВАЊА ЗАПОЧИЊЕМО ФОРМАЛНИМ СЛАЊЕМ ПОЈЕДИНАЧНИХ ОБАВЕШТЕЊА СВИМ ДУЖНИЦИМА СТЕЧАЈНОГ ДУЖНИКА О ОТВАРАЊУ СТЕЧАЈНОГ ПОСТУПКА И ПОЗИВА ДА СЕ ИЗМИРЕ ОБАВЕЗЕ ПРЕМА СТЕЧАЈНОМ ДУЖНИКУ КОЈЕ СУ НАВЕДЕНЕ У ОБАВЕШТЕЊУ ПОД ПРЕТЊОМ ПРИНУДНОГ ИЗВРШЕЊА</a:t>
            </a:r>
          </a:p>
          <a:p>
            <a:pPr algn="just"/>
            <a:r>
              <a:rPr lang="sr-Cyrl-RS" sz="1800" b="1" dirty="0" smtClean="0"/>
              <a:t>НАПЛАТА ПОТРАЖИВАЊА ОД ДУЖНИКА СТЕЧАЈНОГ ДУЖНИКА  МОЖЕ БИТИ:</a:t>
            </a:r>
          </a:p>
          <a:p>
            <a:pPr algn="just">
              <a:buFont typeface="+mj-lt"/>
              <a:buAutoNum type="arabicPeriod"/>
            </a:pPr>
            <a:r>
              <a:rPr lang="sr-Cyrl-RS" sz="1800" b="1" dirty="0" smtClean="0"/>
              <a:t>ДОБРОВОЉНА</a:t>
            </a:r>
          </a:p>
          <a:p>
            <a:pPr algn="just">
              <a:buFont typeface="+mj-lt"/>
              <a:buAutoNum type="arabicPeriod"/>
            </a:pPr>
            <a:r>
              <a:rPr lang="sr-Cyrl-RS" sz="1800" b="1" dirty="0" smtClean="0"/>
              <a:t>ПРИНУДНИМ ПУТЕМ У ПОСТУПКУ ИЗВРШЕЊА</a:t>
            </a:r>
          </a:p>
          <a:p>
            <a:pPr algn="just">
              <a:buFont typeface="+mj-lt"/>
              <a:buAutoNum type="arabicPeriod"/>
            </a:pPr>
            <a:r>
              <a:rPr lang="sr-Cyrl-RS" sz="1800" b="1" dirty="0" smtClean="0"/>
              <a:t>У ПАРНИЦИ –СУДСКИ ПОСТУПАК</a:t>
            </a:r>
            <a:endParaRPr lang="en-US" sz="1800" b="1" dirty="0"/>
          </a:p>
        </p:txBody>
      </p:sp>
      <p:sp>
        <p:nvSpPr>
          <p:cNvPr id="3" name="TextBox 2"/>
          <p:cNvSpPr txBox="1"/>
          <p:nvPr/>
        </p:nvSpPr>
        <p:spPr>
          <a:xfrm>
            <a:off x="467544" y="1268760"/>
            <a:ext cx="8208912" cy="461665"/>
          </a:xfrm>
          <a:prstGeom prst="rect">
            <a:avLst/>
          </a:prstGeom>
          <a:noFill/>
        </p:spPr>
        <p:txBody>
          <a:bodyPr wrap="square" rtlCol="0">
            <a:spAutoFit/>
          </a:bodyPr>
          <a:lstStyle/>
          <a:p>
            <a:r>
              <a:rPr lang="sr-Cyrl-RS" sz="2400" b="1" dirty="0" smtClean="0"/>
              <a:t>НАПЛАТА ПОТРАЖИВАЊА</a:t>
            </a:r>
            <a:endParaRPr lang="en-US" sz="2400" b="1" dirty="0"/>
          </a:p>
        </p:txBody>
      </p:sp>
    </p:spTree>
    <p:extLst>
      <p:ext uri="{BB962C8B-B14F-4D97-AF65-F5344CB8AC3E}">
        <p14:creationId xmlns:p14="http://schemas.microsoft.com/office/powerpoint/2010/main" val="2746631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alsu septembar2015 [Autosaved].potx" id="{B6545AD1-23D3-4CF9-8F23-AA68CCDA3D8C}" vid="{035FCCA6-F6E5-42DD-AEAA-74FC3105D0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alsu septembar2015 [Autosaved].potx" id="{B6545AD1-23D3-4CF9-8F23-AA68CCDA3D8C}" vid="{4790AC05-C553-4FBC-B3CB-2FAEEE995CB4}"/>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alsu septembar2015 [Autosaved].potx" id="{B6545AD1-23D3-4CF9-8F23-AA68CCDA3D8C}" vid="{7F1158AD-7947-479B-9608-D93E4D35D877}"/>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alsu septembar2015 [Autosaved].potx" id="{B6545AD1-23D3-4CF9-8F23-AA68CCDA3D8C}" vid="{1F936631-154B-4790-B39B-FC686499E99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alsu septembar2015</Template>
  <TotalTime>2442</TotalTime>
  <Words>1914</Words>
  <Application>Microsoft Office PowerPoint</Application>
  <PresentationFormat>On-screen Show (4:3)</PresentationFormat>
  <Paragraphs>129</Paragraphs>
  <Slides>20</Slides>
  <Notes>0</Notes>
  <HiddenSlides>0</HiddenSlides>
  <MMClips>0</MMClips>
  <ScaleCrop>false</ScaleCrop>
  <HeadingPairs>
    <vt:vector size="4" baseType="variant">
      <vt:variant>
        <vt:lpstr>Theme</vt:lpstr>
      </vt:variant>
      <vt:variant>
        <vt:i4>4</vt:i4>
      </vt:variant>
      <vt:variant>
        <vt:lpstr>Slide Titles</vt:lpstr>
      </vt:variant>
      <vt:variant>
        <vt:i4>20</vt:i4>
      </vt:variant>
    </vt:vector>
  </HeadingPairs>
  <TitlesOfParts>
    <vt:vector size="24" baseType="lpstr">
      <vt:lpstr>Office Theme</vt:lpstr>
      <vt:lpstr>Custom Design</vt:lpstr>
      <vt:lpstr>2_Office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Danijela DV. Vazura</dc:creator>
  <cp:lastModifiedBy>Radosav Gojak</cp:lastModifiedBy>
  <cp:revision>225</cp:revision>
  <cp:lastPrinted>2017-11-03T10:02:26Z</cp:lastPrinted>
  <dcterms:created xsi:type="dcterms:W3CDTF">2015-09-21T07:03:01Z</dcterms:created>
  <dcterms:modified xsi:type="dcterms:W3CDTF">2020-12-25T18:03:46Z</dcterms:modified>
</cp:coreProperties>
</file>